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4"/>
  </p:notesMasterIdLst>
  <p:handoutMasterIdLst>
    <p:handoutMasterId r:id="rId35"/>
  </p:handoutMasterIdLst>
  <p:sldIdLst>
    <p:sldId id="256" r:id="rId5"/>
    <p:sldId id="308" r:id="rId6"/>
    <p:sldId id="275" r:id="rId7"/>
    <p:sldId id="272" r:id="rId8"/>
    <p:sldId id="274" r:id="rId9"/>
    <p:sldId id="264" r:id="rId10"/>
    <p:sldId id="309" r:id="rId11"/>
    <p:sldId id="305" r:id="rId12"/>
    <p:sldId id="279" r:id="rId13"/>
    <p:sldId id="304" r:id="rId14"/>
    <p:sldId id="276" r:id="rId15"/>
    <p:sldId id="280" r:id="rId16"/>
    <p:sldId id="292" r:id="rId17"/>
    <p:sldId id="306" r:id="rId18"/>
    <p:sldId id="285" r:id="rId19"/>
    <p:sldId id="287" r:id="rId20"/>
    <p:sldId id="291" r:id="rId21"/>
    <p:sldId id="293" r:id="rId22"/>
    <p:sldId id="294" r:id="rId23"/>
    <p:sldId id="295" r:id="rId24"/>
    <p:sldId id="296" r:id="rId25"/>
    <p:sldId id="297" r:id="rId26"/>
    <p:sldId id="298" r:id="rId27"/>
    <p:sldId id="307" r:id="rId28"/>
    <p:sldId id="300" r:id="rId29"/>
    <p:sldId id="302" r:id="rId30"/>
    <p:sldId id="288" r:id="rId31"/>
    <p:sldId id="289" r:id="rId32"/>
    <p:sldId id="2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0704"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2/5/2023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694311" y="3225800"/>
            <a:ext cx="5497688" cy="2128042"/>
          </a:xfrm>
        </p:spPr>
        <p:txBody>
          <a:bodyPr/>
          <a:lstStyle/>
          <a:p>
            <a:r>
              <a:rPr lang="en-GB" sz="4000" dirty="0"/>
              <a:t>ROBOT Action Anticipation FOR COLLABORATIVE ASSEMBLY TASKS</a:t>
            </a:r>
            <a:endParaRPr lang="en-US" sz="4000"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694311" y="5489307"/>
            <a:ext cx="4663499" cy="663137"/>
          </a:xfrm>
        </p:spPr>
        <p:txBody>
          <a:bodyPr>
            <a:normAutofit/>
          </a:bodyPr>
          <a:lstStyle/>
          <a:p>
            <a:r>
              <a:rPr lang="en-US" dirty="0"/>
              <a:t>Pedro Amaral </a:t>
            </a:r>
            <a:r>
              <a:rPr lang="en-US" dirty="0" err="1"/>
              <a:t>nMec</a:t>
            </a:r>
            <a:r>
              <a:rPr lang="en-US" dirty="0"/>
              <a:t>: 93283</a:t>
            </a:r>
          </a:p>
          <a:p>
            <a:r>
              <a:rPr lang="en-US" dirty="0"/>
              <a:t>Dissertation Proposal - MRSI</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
        <p:nvSpPr>
          <p:cNvPr id="5" name="Title 1">
            <a:extLst>
              <a:ext uri="{FF2B5EF4-FFF2-40B4-BE49-F238E27FC236}">
                <a16:creationId xmlns:a16="http://schemas.microsoft.com/office/drawing/2014/main" id="{2BF9D06A-89E6-5038-96AE-2FA524DD5CC6}"/>
              </a:ext>
            </a:extLst>
          </p:cNvPr>
          <p:cNvSpPr>
            <a:spLocks noGrp="1"/>
          </p:cNvSpPr>
          <p:nvPr>
            <p:ph type="title"/>
          </p:nvPr>
        </p:nvSpPr>
        <p:spPr>
          <a:xfrm>
            <a:off x="0" y="892177"/>
            <a:ext cx="12192000" cy="1325563"/>
          </a:xfrm>
        </p:spPr>
        <p:txBody>
          <a:bodyPr>
            <a:normAutofit/>
          </a:bodyPr>
          <a:lstStyle/>
          <a:p>
            <a:r>
              <a:rPr lang="en-GB" sz="3200" dirty="0">
                <a:solidFill>
                  <a:schemeClr val="tx1"/>
                </a:solidFill>
              </a:rPr>
              <a:t>ISO 10218-1 and 10218-2 norms</a:t>
            </a:r>
            <a:endParaRPr lang="en-US" sz="3200" dirty="0"/>
          </a:p>
        </p:txBody>
      </p:sp>
      <p:pic>
        <p:nvPicPr>
          <p:cNvPr id="6" name="Picture 5" descr="Diagram&#10;&#10;Description automatically generated">
            <a:extLst>
              <a:ext uri="{FF2B5EF4-FFF2-40B4-BE49-F238E27FC236}">
                <a16:creationId xmlns:a16="http://schemas.microsoft.com/office/drawing/2014/main" id="{47AC5F79-B7C2-9C80-51A3-38DB37979A5E}"/>
              </a:ext>
            </a:extLst>
          </p:cNvPr>
          <p:cNvPicPr>
            <a:picLocks noChangeAspect="1"/>
          </p:cNvPicPr>
          <p:nvPr/>
        </p:nvPicPr>
        <p:blipFill>
          <a:blip r:embed="rId2"/>
          <a:stretch>
            <a:fillRect/>
          </a:stretch>
        </p:blipFill>
        <p:spPr>
          <a:xfrm>
            <a:off x="5646130" y="2068496"/>
            <a:ext cx="5014540" cy="3812959"/>
          </a:xfrm>
          <a:prstGeom prst="rect">
            <a:avLst/>
          </a:prstGeom>
        </p:spPr>
      </p:pic>
      <p:sp>
        <p:nvSpPr>
          <p:cNvPr id="7" name="Text Placeholder 2">
            <a:extLst>
              <a:ext uri="{FF2B5EF4-FFF2-40B4-BE49-F238E27FC236}">
                <a16:creationId xmlns:a16="http://schemas.microsoft.com/office/drawing/2014/main" id="{D33B2172-1B48-158B-77A5-6270F311DB69}"/>
              </a:ext>
            </a:extLst>
          </p:cNvPr>
          <p:cNvSpPr>
            <a:spLocks noGrp="1"/>
          </p:cNvSpPr>
          <p:nvPr>
            <p:ph type="body" idx="1"/>
          </p:nvPr>
        </p:nvSpPr>
        <p:spPr>
          <a:xfrm>
            <a:off x="1531330" y="2068496"/>
            <a:ext cx="3604334" cy="3812959"/>
          </a:xfrm>
        </p:spPr>
        <p:txBody>
          <a:bodyPr>
            <a:noAutofit/>
          </a:bodyPr>
          <a:lstStyle/>
          <a:p>
            <a:pPr marL="342900" indent="-342900" algn="l">
              <a:buFont typeface="+mj-lt"/>
              <a:buAutoNum type="arabicPeriod"/>
            </a:pPr>
            <a:r>
              <a:rPr lang="en-GB" sz="1600" dirty="0"/>
              <a:t>Safety-rated monitored stop: when a human enters the </a:t>
            </a:r>
            <a:r>
              <a:rPr lang="en-GB" sz="1600" dirty="0" err="1"/>
              <a:t>cobot’s</a:t>
            </a:r>
            <a:r>
              <a:rPr lang="en-GB" sz="1600" dirty="0"/>
              <a:t> workspace, it completely stops;</a:t>
            </a:r>
          </a:p>
          <a:p>
            <a:pPr marL="342900" indent="-342900" algn="l">
              <a:buFont typeface="+mj-lt"/>
              <a:buAutoNum type="arabicPeriod"/>
            </a:pPr>
            <a:r>
              <a:rPr lang="en-GB" sz="1600" dirty="0"/>
              <a:t>Hand guiding: when an operator manually moves the </a:t>
            </a:r>
            <a:r>
              <a:rPr lang="en-GB" sz="1600" dirty="0" err="1"/>
              <a:t>cobot</a:t>
            </a:r>
            <a:r>
              <a:rPr lang="en-GB" sz="1600" dirty="0"/>
              <a:t>, it is compliant;</a:t>
            </a:r>
          </a:p>
          <a:p>
            <a:pPr marL="342900" indent="-342900" algn="l">
              <a:buFont typeface="+mj-lt"/>
              <a:buAutoNum type="arabicPeriod"/>
            </a:pPr>
            <a:r>
              <a:rPr lang="en-GB" sz="1600" dirty="0"/>
              <a:t>Speed and separation monitoring: as the human moves closer to the </a:t>
            </a:r>
            <a:r>
              <a:rPr lang="en-GB" sz="1600" dirty="0" err="1"/>
              <a:t>cobot</a:t>
            </a:r>
            <a:r>
              <a:rPr lang="en-GB" sz="1600" dirty="0"/>
              <a:t>, it becomes gradually slower;</a:t>
            </a:r>
          </a:p>
          <a:p>
            <a:pPr marL="342900" indent="-342900" algn="l">
              <a:buFont typeface="+mj-lt"/>
              <a:buAutoNum type="arabicPeriod"/>
            </a:pPr>
            <a:r>
              <a:rPr lang="en-GB" sz="1600" dirty="0"/>
              <a:t>Power and force limiting: the </a:t>
            </a:r>
            <a:r>
              <a:rPr lang="en-GB" sz="1600" dirty="0" err="1"/>
              <a:t>cobot</a:t>
            </a:r>
            <a:r>
              <a:rPr lang="en-GB" sz="1600" dirty="0"/>
              <a:t> has its operation restricted in terms of force and torque.</a:t>
            </a:r>
            <a:endParaRPr lang="en-US" sz="1600" dirty="0"/>
          </a:p>
        </p:txBody>
      </p:sp>
    </p:spTree>
    <p:extLst>
      <p:ext uri="{BB962C8B-B14F-4D97-AF65-F5344CB8AC3E}">
        <p14:creationId xmlns:p14="http://schemas.microsoft.com/office/powerpoint/2010/main" val="766538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State of the Art Methods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3377768" cy="365125"/>
          </a:xfrm>
        </p:spPr>
        <p:txBody>
          <a:bodyPr>
            <a:noAutofit/>
          </a:bodyPr>
          <a:lstStyle/>
          <a:p>
            <a:endParaRPr lang="en-US" dirty="0"/>
          </a:p>
        </p:txBody>
      </p:sp>
    </p:spTree>
    <p:extLst>
      <p:ext uri="{BB962C8B-B14F-4D97-AF65-F5344CB8AC3E}">
        <p14:creationId xmlns:p14="http://schemas.microsoft.com/office/powerpoint/2010/main" val="2038049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225156" cy="1204912"/>
          </a:xfrm>
        </p:spPr>
        <p:txBody>
          <a:bodyPr>
            <a:noAutofit/>
          </a:bodyPr>
          <a:lstStyle/>
          <a:p>
            <a:r>
              <a:rPr lang="en-US" sz="3200" dirty="0"/>
              <a:t>Perception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429000"/>
            <a:ext cx="5420465" cy="2340531"/>
          </a:xfrm>
        </p:spPr>
        <p:txBody>
          <a:bodyPr>
            <a:noAutofit/>
          </a:bodyPr>
          <a:lstStyle/>
          <a:p>
            <a:pPr marL="285750" indent="-285750">
              <a:buFont typeface="Arial" panose="020B0604020202020204" pitchFamily="34" charset="0"/>
              <a:buChar char="•"/>
            </a:pPr>
            <a:r>
              <a:rPr lang="en-GB" sz="1600" b="0" i="0" dirty="0">
                <a:effectLst/>
              </a:rPr>
              <a:t>Humans and robots can communicate through several methods;</a:t>
            </a:r>
          </a:p>
          <a:p>
            <a:pPr marL="285750" indent="-285750">
              <a:buFont typeface="Arial" panose="020B0604020202020204" pitchFamily="34" charset="0"/>
              <a:buChar char="•"/>
            </a:pPr>
            <a:r>
              <a:rPr lang="en-GB" sz="1600" dirty="0"/>
              <a:t>In action anticipation, passive and indirect communication methods are used;</a:t>
            </a:r>
          </a:p>
          <a:p>
            <a:pPr marL="285750" indent="-285750">
              <a:buFont typeface="Arial" panose="020B0604020202020204" pitchFamily="34" charset="0"/>
              <a:buChar char="•"/>
            </a:pPr>
            <a:r>
              <a:rPr lang="en-GB" sz="1600" dirty="0"/>
              <a:t>The user should not need to do anything for the robot to act, the robot must be able to understand the worker’s body language, such as his involuntary pose, gestures or gaze.</a:t>
            </a:r>
            <a:endParaRPr lang="en-US" sz="1600" dirty="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GB" dirty="0"/>
              <a:t>Robot Action Anticipation for Collaborative Assembly Tasks</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24838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normAutofit/>
          </a:bodyPr>
          <a:lstStyle/>
          <a:p>
            <a:pPr algn="ctr"/>
            <a:r>
              <a:rPr lang="en-US" sz="3200" dirty="0"/>
              <a:t>Sensors</a:t>
            </a:r>
            <a:endParaRPr lang="en-GB" sz="3200"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graphicFrame>
        <p:nvGraphicFramePr>
          <p:cNvPr id="3" name="Table 4">
            <a:extLst>
              <a:ext uri="{FF2B5EF4-FFF2-40B4-BE49-F238E27FC236}">
                <a16:creationId xmlns:a16="http://schemas.microsoft.com/office/drawing/2014/main" id="{5C309600-9612-8EEA-E64D-3A75ABB71ED1}"/>
              </a:ext>
            </a:extLst>
          </p:cNvPr>
          <p:cNvGraphicFramePr>
            <a:graphicFrameLocks/>
          </p:cNvGraphicFramePr>
          <p:nvPr>
            <p:extLst>
              <p:ext uri="{D42A27DB-BD31-4B8C-83A1-F6EECF244321}">
                <p14:modId xmlns:p14="http://schemas.microsoft.com/office/powerpoint/2010/main" val="1753479203"/>
              </p:ext>
            </p:extLst>
          </p:nvPr>
        </p:nvGraphicFramePr>
        <p:xfrm>
          <a:off x="1133475" y="2111375"/>
          <a:ext cx="4206240" cy="3913860"/>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tblGrid>
              <a:tr h="652310">
                <a:tc>
                  <a:txBody>
                    <a:bodyPr/>
                    <a:lstStyle/>
                    <a:p>
                      <a:pPr algn="ctr" rtl="0" fontAlgn="base"/>
                      <a:r>
                        <a:rPr lang="en-US" sz="1600" b="1" i="0" dirty="0">
                          <a:solidFill>
                            <a:schemeClr val="accent1"/>
                          </a:solidFill>
                          <a:effectLst/>
                          <a:latin typeface="+mn-lt"/>
                        </a:rPr>
                        <a:t>Sensor</a:t>
                      </a:r>
                    </a:p>
                  </a:txBody>
                  <a:tcPr anchor="ctr"/>
                </a:tc>
                <a:tc>
                  <a:txBody>
                    <a:bodyPr/>
                    <a:lstStyle/>
                    <a:p>
                      <a:pPr algn="ctr" rtl="0" fontAlgn="base"/>
                      <a:r>
                        <a:rPr lang="en-US" sz="1600" b="0" i="0" dirty="0">
                          <a:solidFill>
                            <a:schemeClr val="accent1"/>
                          </a:solidFill>
                          <a:effectLst/>
                          <a:latin typeface="+mn-lt"/>
                        </a:rPr>
                        <a:t>Nº Occurrences</a:t>
                      </a:r>
                      <a:endParaRPr lang="en-US" sz="1600" b="1" i="0" dirty="0">
                        <a:solidFill>
                          <a:schemeClr val="accent1"/>
                        </a:solidFill>
                        <a:effectLst/>
                        <a:latin typeface="+mn-lt"/>
                      </a:endParaRPr>
                    </a:p>
                  </a:txBody>
                  <a:tcPr anchor="ctr"/>
                </a:tc>
                <a:extLst>
                  <a:ext uri="{0D108BD9-81ED-4DB2-BD59-A6C34878D82A}">
                    <a16:rowId xmlns:a16="http://schemas.microsoft.com/office/drawing/2014/main" val="3441328149"/>
                  </a:ext>
                </a:extLst>
              </a:tr>
              <a:tr h="652310">
                <a:tc>
                  <a:txBody>
                    <a:bodyPr/>
                    <a:lstStyle/>
                    <a:p>
                      <a:pPr algn="ctr" rtl="0" fontAlgn="base"/>
                      <a:r>
                        <a:rPr lang="en-US" sz="1400" b="0" i="0" dirty="0">
                          <a:solidFill>
                            <a:schemeClr val="tx1">
                              <a:lumMod val="75000"/>
                              <a:lumOff val="25000"/>
                            </a:schemeClr>
                          </a:solidFill>
                          <a:effectLst/>
                          <a:latin typeface="+mn-lt"/>
                        </a:rPr>
                        <a:t>RGB Camera</a:t>
                      </a:r>
                    </a:p>
                  </a:txBody>
                  <a:tcPr anchor="ctr"/>
                </a:tc>
                <a:tc>
                  <a:txBody>
                    <a:bodyPr/>
                    <a:lstStyle/>
                    <a:p>
                      <a:pPr algn="ctr" rtl="0" fontAlgn="base"/>
                      <a:r>
                        <a:rPr lang="en-US" sz="1400" b="0" i="0" dirty="0">
                          <a:solidFill>
                            <a:schemeClr val="tx1">
                              <a:lumMod val="75000"/>
                              <a:lumOff val="25000"/>
                            </a:schemeClr>
                          </a:solidFill>
                          <a:effectLst/>
                          <a:latin typeface="+mn-lt"/>
                        </a:rPr>
                        <a:t>9</a:t>
                      </a:r>
                    </a:p>
                  </a:txBody>
                  <a:tcPr anchor="ctr"/>
                </a:tc>
                <a:extLst>
                  <a:ext uri="{0D108BD9-81ED-4DB2-BD59-A6C34878D82A}">
                    <a16:rowId xmlns:a16="http://schemas.microsoft.com/office/drawing/2014/main" val="3134841754"/>
                  </a:ext>
                </a:extLst>
              </a:tr>
              <a:tr h="652310">
                <a:tc>
                  <a:txBody>
                    <a:bodyPr/>
                    <a:lstStyle/>
                    <a:p>
                      <a:pPr algn="ctr" rtl="0" fontAlgn="base"/>
                      <a:r>
                        <a:rPr lang="en-US" sz="1400" b="0" i="0" dirty="0">
                          <a:solidFill>
                            <a:schemeClr val="tx1">
                              <a:lumMod val="75000"/>
                              <a:lumOff val="25000"/>
                            </a:schemeClr>
                          </a:solidFill>
                          <a:effectLst/>
                          <a:latin typeface="+mn-lt"/>
                        </a:rPr>
                        <a:t>RGB-D Camera</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4129140390"/>
                  </a:ext>
                </a:extLst>
              </a:tr>
              <a:tr h="652310">
                <a:tc>
                  <a:txBody>
                    <a:bodyPr/>
                    <a:lstStyle/>
                    <a:p>
                      <a:pPr algn="ctr" rtl="0" fontAlgn="base"/>
                      <a:r>
                        <a:rPr lang="en-US" sz="1400" b="0" i="0" dirty="0">
                          <a:solidFill>
                            <a:schemeClr val="tx1">
                              <a:lumMod val="75000"/>
                              <a:lumOff val="25000"/>
                            </a:schemeClr>
                          </a:solidFill>
                          <a:effectLst/>
                          <a:latin typeface="+mn-lt"/>
                        </a:rPr>
                        <a:t>Inertial Measurement Unit (IMU)</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1699990805"/>
                  </a:ext>
                </a:extLst>
              </a:tr>
              <a:tr h="652310">
                <a:tc>
                  <a:txBody>
                    <a:bodyPr/>
                    <a:lstStyle/>
                    <a:p>
                      <a:pPr algn="ctr" rtl="0" fontAlgn="base"/>
                      <a:r>
                        <a:rPr lang="en-US" sz="1400" b="0" i="0" dirty="0">
                          <a:solidFill>
                            <a:schemeClr val="tx1">
                              <a:lumMod val="75000"/>
                              <a:lumOff val="25000"/>
                            </a:schemeClr>
                          </a:solidFill>
                          <a:effectLst/>
                          <a:latin typeface="+mn-lt"/>
                        </a:rPr>
                        <a:t>Electromyography (EMG) Sensors</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3388671141"/>
                  </a:ext>
                </a:extLst>
              </a:tr>
              <a:tr h="652310">
                <a:tc>
                  <a:txBody>
                    <a:bodyPr/>
                    <a:lstStyle/>
                    <a:p>
                      <a:pPr algn="ctr" rtl="0" fontAlgn="base"/>
                      <a:r>
                        <a:rPr lang="en-US" sz="1400" b="0" i="0" dirty="0">
                          <a:solidFill>
                            <a:schemeClr val="tx1">
                              <a:lumMod val="75000"/>
                              <a:lumOff val="25000"/>
                            </a:schemeClr>
                          </a:solidFill>
                          <a:effectLst/>
                          <a:latin typeface="+mn-lt"/>
                        </a:rPr>
                        <a:t>Wearable Gaze Detector</a:t>
                      </a:r>
                    </a:p>
                  </a:txBody>
                  <a:tcPr anchor="ctr">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solidFill>
                            <a:schemeClr val="tx1">
                              <a:lumMod val="75000"/>
                              <a:lumOff val="25000"/>
                            </a:schemeClr>
                          </a:solidFill>
                          <a:effectLst/>
                          <a:latin typeface="+mn-lt"/>
                        </a:rPr>
                        <a:t>1</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32706"/>
                  </a:ext>
                </a:extLst>
              </a:tr>
            </a:tbl>
          </a:graphicData>
        </a:graphic>
      </p:graphicFrame>
      <p:pic>
        <p:nvPicPr>
          <p:cNvPr id="5" name="Picture 4">
            <a:extLst>
              <a:ext uri="{FF2B5EF4-FFF2-40B4-BE49-F238E27FC236}">
                <a16:creationId xmlns:a16="http://schemas.microsoft.com/office/drawing/2014/main" id="{C62F2A93-731C-2722-EDC9-15EA2CE72A92}"/>
              </a:ext>
            </a:extLst>
          </p:cNvPr>
          <p:cNvPicPr>
            <a:picLocks noChangeAspect="1"/>
          </p:cNvPicPr>
          <p:nvPr/>
        </p:nvPicPr>
        <p:blipFill rotWithShape="1">
          <a:blip r:embed="rId2"/>
          <a:srcRect l="19259" t="917" r="15792" b="574"/>
          <a:stretch/>
        </p:blipFill>
        <p:spPr>
          <a:xfrm>
            <a:off x="7373966" y="3505893"/>
            <a:ext cx="2941982" cy="2519344"/>
          </a:xfrm>
          <a:prstGeom prst="rect">
            <a:avLst/>
          </a:prstGeom>
        </p:spPr>
      </p:pic>
      <p:sp>
        <p:nvSpPr>
          <p:cNvPr id="7" name="TextBox 6">
            <a:extLst>
              <a:ext uri="{FF2B5EF4-FFF2-40B4-BE49-F238E27FC236}">
                <a16:creationId xmlns:a16="http://schemas.microsoft.com/office/drawing/2014/main" id="{E7BD5C5A-8486-50F9-7156-E85578F28ACD}"/>
              </a:ext>
            </a:extLst>
          </p:cNvPr>
          <p:cNvSpPr txBox="1"/>
          <p:nvPr/>
        </p:nvSpPr>
        <p:spPr>
          <a:xfrm>
            <a:off x="6852287" y="2111375"/>
            <a:ext cx="4041000" cy="1569660"/>
          </a:xfrm>
          <a:prstGeom prst="rect">
            <a:avLst/>
          </a:prstGeom>
          <a:noFill/>
        </p:spPr>
        <p:txBody>
          <a:bodyPr wrap="square" rtlCol="0">
            <a:spAutoFit/>
          </a:bodyPr>
          <a:lstStyle/>
          <a:p>
            <a:r>
              <a:rPr lang="en-GB" sz="1600" dirty="0"/>
              <a:t>RGB Images can be used in different ways:</a:t>
            </a:r>
          </a:p>
          <a:p>
            <a:pPr marL="285750" indent="-285750">
              <a:buFont typeface="Arial" panose="020B0604020202020204" pitchFamily="34" charset="0"/>
              <a:buChar char="•"/>
            </a:pPr>
            <a:r>
              <a:rPr lang="en-GB" sz="1600" dirty="0"/>
              <a:t>Directly in the model;</a:t>
            </a:r>
          </a:p>
          <a:p>
            <a:pPr marL="285750" indent="-285750">
              <a:buFont typeface="Arial" panose="020B0604020202020204" pitchFamily="34" charset="0"/>
              <a:buChar char="•"/>
            </a:pPr>
            <a:r>
              <a:rPr lang="en-GB" sz="1600" dirty="0"/>
              <a:t>Process optical flow;</a:t>
            </a:r>
          </a:p>
          <a:p>
            <a:pPr marL="285750" indent="-285750">
              <a:buFont typeface="Arial" panose="020B0604020202020204" pitchFamily="34" charset="0"/>
              <a:buChar char="•"/>
            </a:pPr>
            <a:r>
              <a:rPr lang="en-GB" sz="1600" dirty="0"/>
              <a:t>Process marker positions;</a:t>
            </a:r>
          </a:p>
          <a:p>
            <a:pPr marL="285750" indent="-285750">
              <a:buFont typeface="Arial" panose="020B0604020202020204" pitchFamily="34" charset="0"/>
              <a:buChar char="•"/>
            </a:pPr>
            <a:r>
              <a:rPr lang="en-GB" sz="1600" dirty="0"/>
              <a:t>Input to key point detection frameworks.</a:t>
            </a:r>
          </a:p>
          <a:p>
            <a:pPr marL="285750" indent="-285750">
              <a:buFont typeface="Arial" panose="020B0604020202020204" pitchFamily="34" charset="0"/>
              <a:buChar char="•"/>
            </a:pPr>
            <a:endParaRPr lang="en-GB" sz="1600" dirty="0"/>
          </a:p>
        </p:txBody>
      </p:sp>
    </p:spTree>
    <p:extLst>
      <p:ext uri="{BB962C8B-B14F-4D97-AF65-F5344CB8AC3E}">
        <p14:creationId xmlns:p14="http://schemas.microsoft.com/office/powerpoint/2010/main" val="420947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
        <p:nvSpPr>
          <p:cNvPr id="9" name="Title 1">
            <a:extLst>
              <a:ext uri="{FF2B5EF4-FFF2-40B4-BE49-F238E27FC236}">
                <a16:creationId xmlns:a16="http://schemas.microsoft.com/office/drawing/2014/main" id="{23EE5D70-AA09-B2F2-797A-BECB4765DBB6}"/>
              </a:ext>
            </a:extLst>
          </p:cNvPr>
          <p:cNvSpPr txBox="1">
            <a:spLocks/>
          </p:cNvSpPr>
          <p:nvPr/>
        </p:nvSpPr>
        <p:spPr>
          <a:xfrm>
            <a:off x="0" y="949910"/>
            <a:ext cx="12192000" cy="5141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sz="3200" dirty="0"/>
              <a:t>Predictive Models</a:t>
            </a:r>
            <a:endParaRPr lang="en-GB" sz="3200" dirty="0"/>
          </a:p>
        </p:txBody>
      </p:sp>
      <p:sp>
        <p:nvSpPr>
          <p:cNvPr id="11" name="Text Placeholder 2">
            <a:extLst>
              <a:ext uri="{FF2B5EF4-FFF2-40B4-BE49-F238E27FC236}">
                <a16:creationId xmlns:a16="http://schemas.microsoft.com/office/drawing/2014/main" id="{15AF8E75-DE81-5857-B9AE-C88860346A48}"/>
              </a:ext>
            </a:extLst>
          </p:cNvPr>
          <p:cNvSpPr txBox="1">
            <a:spLocks/>
          </p:cNvSpPr>
          <p:nvPr/>
        </p:nvSpPr>
        <p:spPr>
          <a:xfrm>
            <a:off x="3385767" y="1464071"/>
            <a:ext cx="5420465" cy="132809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solidFill>
                  <a:schemeClr val="tx1"/>
                </a:solidFill>
              </a:rPr>
              <a:t>Predicting the next action of the worker is a supervised learning problem;</a:t>
            </a:r>
          </a:p>
          <a:p>
            <a:pPr marL="285750" indent="-285750">
              <a:buFont typeface="Arial" panose="020B0604020202020204" pitchFamily="34" charset="0"/>
              <a:buChar char="•"/>
            </a:pPr>
            <a:r>
              <a:rPr lang="en-GB" dirty="0">
                <a:solidFill>
                  <a:schemeClr val="tx1"/>
                </a:solidFill>
              </a:rPr>
              <a:t>It is possible to use a sequence of images that must be classified as a particular future action class.</a:t>
            </a:r>
          </a:p>
        </p:txBody>
      </p:sp>
      <p:pic>
        <p:nvPicPr>
          <p:cNvPr id="12" name="Picture 11" descr="Graphical user interface, application&#10;&#10;Description automatically generated">
            <a:extLst>
              <a:ext uri="{FF2B5EF4-FFF2-40B4-BE49-F238E27FC236}">
                <a16:creationId xmlns:a16="http://schemas.microsoft.com/office/drawing/2014/main" id="{494A1689-30DC-49E0-6F2E-56BD3BB0DF32}"/>
              </a:ext>
            </a:extLst>
          </p:cNvPr>
          <p:cNvPicPr>
            <a:picLocks noChangeAspect="1"/>
          </p:cNvPicPr>
          <p:nvPr/>
        </p:nvPicPr>
        <p:blipFill rotWithShape="1">
          <a:blip r:embed="rId2"/>
          <a:srcRect t="1575"/>
          <a:stretch/>
        </p:blipFill>
        <p:spPr>
          <a:xfrm>
            <a:off x="1579575" y="3219450"/>
            <a:ext cx="9032847" cy="2546234"/>
          </a:xfrm>
          <a:prstGeom prst="rect">
            <a:avLst/>
          </a:prstGeom>
        </p:spPr>
      </p:pic>
    </p:spTree>
    <p:extLst>
      <p:ext uri="{BB962C8B-B14F-4D97-AF65-F5344CB8AC3E}">
        <p14:creationId xmlns:p14="http://schemas.microsoft.com/office/powerpoint/2010/main" val="2118310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normAutofit/>
          </a:bodyPr>
          <a:lstStyle/>
          <a:p>
            <a:pPr algn="ctr"/>
            <a:r>
              <a:rPr lang="en-US" sz="3200" dirty="0"/>
              <a:t>Predictive Models</a:t>
            </a:r>
            <a:endParaRPr lang="en-GB" sz="3200"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graphicFrame>
        <p:nvGraphicFramePr>
          <p:cNvPr id="3" name="Table 4">
            <a:extLst>
              <a:ext uri="{FF2B5EF4-FFF2-40B4-BE49-F238E27FC236}">
                <a16:creationId xmlns:a16="http://schemas.microsoft.com/office/drawing/2014/main" id="{5C309600-9612-8EEA-E64D-3A75ABB71ED1}"/>
              </a:ext>
            </a:extLst>
          </p:cNvPr>
          <p:cNvGraphicFramePr>
            <a:graphicFrameLocks/>
          </p:cNvGraphicFramePr>
          <p:nvPr>
            <p:extLst>
              <p:ext uri="{D42A27DB-BD31-4B8C-83A1-F6EECF244321}">
                <p14:modId xmlns:p14="http://schemas.microsoft.com/office/powerpoint/2010/main" val="3525843411"/>
              </p:ext>
            </p:extLst>
          </p:nvPr>
        </p:nvGraphicFramePr>
        <p:xfrm>
          <a:off x="1133475" y="2111375"/>
          <a:ext cx="4206240" cy="3451224"/>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tblGrid>
              <a:tr h="575204">
                <a:tc>
                  <a:txBody>
                    <a:bodyPr/>
                    <a:lstStyle/>
                    <a:p>
                      <a:pPr algn="ctr" rtl="0" fontAlgn="base"/>
                      <a:r>
                        <a:rPr lang="en-US" sz="1600" b="1" i="0" dirty="0">
                          <a:solidFill>
                            <a:schemeClr val="accent1"/>
                          </a:solidFill>
                          <a:effectLst/>
                          <a:latin typeface="+mn-lt"/>
                        </a:rPr>
                        <a:t>Model Name</a:t>
                      </a:r>
                    </a:p>
                  </a:txBody>
                  <a:tcPr anchor="ctr"/>
                </a:tc>
                <a:tc>
                  <a:txBody>
                    <a:bodyPr/>
                    <a:lstStyle/>
                    <a:p>
                      <a:pPr algn="ctr" rtl="0" fontAlgn="base"/>
                      <a:r>
                        <a:rPr lang="en-US" sz="1600" b="0" i="0" dirty="0">
                          <a:solidFill>
                            <a:schemeClr val="accent1"/>
                          </a:solidFill>
                          <a:effectLst/>
                          <a:latin typeface="+mn-lt"/>
                        </a:rPr>
                        <a:t>Nº Occurrences</a:t>
                      </a:r>
                      <a:endParaRPr lang="en-US" sz="1600" b="1" i="0" dirty="0">
                        <a:solidFill>
                          <a:schemeClr val="accent1"/>
                        </a:solidFill>
                        <a:effectLst/>
                        <a:latin typeface="+mn-lt"/>
                      </a:endParaRPr>
                    </a:p>
                  </a:txBody>
                  <a:tcPr anchor="ctr"/>
                </a:tc>
                <a:extLst>
                  <a:ext uri="{0D108BD9-81ED-4DB2-BD59-A6C34878D82A}">
                    <a16:rowId xmlns:a16="http://schemas.microsoft.com/office/drawing/2014/main" val="3441328149"/>
                  </a:ext>
                </a:extLst>
              </a:tr>
              <a:tr h="575204">
                <a:tc>
                  <a:txBody>
                    <a:bodyPr/>
                    <a:lstStyle/>
                    <a:p>
                      <a:pPr algn="ctr" rtl="0" fontAlgn="base"/>
                      <a:r>
                        <a:rPr lang="en-US" sz="1400" b="0" i="0" dirty="0">
                          <a:solidFill>
                            <a:schemeClr val="tx1">
                              <a:lumMod val="75000"/>
                              <a:lumOff val="25000"/>
                            </a:schemeClr>
                          </a:solidFill>
                          <a:effectLst/>
                          <a:latin typeface="+mn-lt"/>
                        </a:rPr>
                        <a:t>LSTM</a:t>
                      </a:r>
                    </a:p>
                  </a:txBody>
                  <a:tcPr anchor="ctr"/>
                </a:tc>
                <a:tc>
                  <a:txBody>
                    <a:bodyPr/>
                    <a:lstStyle/>
                    <a:p>
                      <a:pPr algn="ctr" rtl="0" fontAlgn="base"/>
                      <a:r>
                        <a:rPr lang="en-US" sz="1400" b="0" i="0" dirty="0">
                          <a:solidFill>
                            <a:schemeClr val="tx1">
                              <a:lumMod val="75000"/>
                              <a:lumOff val="25000"/>
                            </a:schemeClr>
                          </a:solidFill>
                          <a:effectLst/>
                          <a:latin typeface="+mn-lt"/>
                        </a:rPr>
                        <a:t>7</a:t>
                      </a:r>
                    </a:p>
                  </a:txBody>
                  <a:tcPr anchor="ctr"/>
                </a:tc>
                <a:extLst>
                  <a:ext uri="{0D108BD9-81ED-4DB2-BD59-A6C34878D82A}">
                    <a16:rowId xmlns:a16="http://schemas.microsoft.com/office/drawing/2014/main" val="3134841754"/>
                  </a:ext>
                </a:extLst>
              </a:tr>
              <a:tr h="575204">
                <a:tc>
                  <a:txBody>
                    <a:bodyPr/>
                    <a:lstStyle/>
                    <a:p>
                      <a:pPr algn="ctr" rtl="0" fontAlgn="base"/>
                      <a:r>
                        <a:rPr lang="en-US" sz="1400" b="0" i="0" dirty="0">
                          <a:solidFill>
                            <a:schemeClr val="tx1">
                              <a:lumMod val="75000"/>
                              <a:lumOff val="25000"/>
                            </a:schemeClr>
                          </a:solidFill>
                          <a:effectLst/>
                          <a:latin typeface="+mn-lt"/>
                        </a:rPr>
                        <a:t>CNN</a:t>
                      </a:r>
                    </a:p>
                  </a:txBody>
                  <a:tcPr anchor="ctr"/>
                </a:tc>
                <a:tc>
                  <a:txBody>
                    <a:bodyPr/>
                    <a:lstStyle/>
                    <a:p>
                      <a:pPr algn="ctr" rtl="0" fontAlgn="base"/>
                      <a:r>
                        <a:rPr lang="en-US" sz="1400" b="0" i="0" dirty="0">
                          <a:solidFill>
                            <a:schemeClr val="tx1">
                              <a:lumMod val="75000"/>
                              <a:lumOff val="25000"/>
                            </a:schemeClr>
                          </a:solidFill>
                          <a:effectLst/>
                          <a:latin typeface="+mn-lt"/>
                        </a:rPr>
                        <a:t>3</a:t>
                      </a:r>
                    </a:p>
                  </a:txBody>
                  <a:tcPr anchor="ctr"/>
                </a:tc>
                <a:extLst>
                  <a:ext uri="{0D108BD9-81ED-4DB2-BD59-A6C34878D82A}">
                    <a16:rowId xmlns:a16="http://schemas.microsoft.com/office/drawing/2014/main" val="4129140390"/>
                  </a:ext>
                </a:extLst>
              </a:tr>
              <a:tr h="575204">
                <a:tc>
                  <a:txBody>
                    <a:bodyPr/>
                    <a:lstStyle/>
                    <a:p>
                      <a:pPr algn="ctr" rtl="0" fontAlgn="base"/>
                      <a:r>
                        <a:rPr lang="en-US" sz="1400" b="0" i="0" dirty="0">
                          <a:solidFill>
                            <a:schemeClr val="tx1">
                              <a:lumMod val="75000"/>
                              <a:lumOff val="25000"/>
                            </a:schemeClr>
                          </a:solidFill>
                          <a:effectLst/>
                          <a:latin typeface="+mn-lt"/>
                        </a:rPr>
                        <a:t>TSN</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1699990805"/>
                  </a:ext>
                </a:extLst>
              </a:tr>
              <a:tr h="575204">
                <a:tc>
                  <a:txBody>
                    <a:bodyPr/>
                    <a:lstStyle/>
                    <a:p>
                      <a:pPr algn="ctr" rtl="0" fontAlgn="base"/>
                      <a:r>
                        <a:rPr lang="en-US" sz="1400" b="0" i="0" dirty="0">
                          <a:solidFill>
                            <a:schemeClr val="tx1">
                              <a:lumMod val="75000"/>
                              <a:lumOff val="25000"/>
                            </a:schemeClr>
                          </a:solidFill>
                          <a:effectLst/>
                          <a:latin typeface="+mn-lt"/>
                        </a:rPr>
                        <a:t>Nearest Neighbor</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3388671141"/>
                  </a:ext>
                </a:extLst>
              </a:tr>
              <a:tr h="575204">
                <a:tc>
                  <a:txBody>
                    <a:bodyPr/>
                    <a:lstStyle/>
                    <a:p>
                      <a:pPr algn="ctr" rtl="0" fontAlgn="base"/>
                      <a:r>
                        <a:rPr lang="en-US" sz="1400" b="0" i="0" dirty="0">
                          <a:solidFill>
                            <a:schemeClr val="tx1">
                              <a:lumMod val="75000"/>
                              <a:lumOff val="25000"/>
                            </a:schemeClr>
                          </a:solidFill>
                          <a:effectLst/>
                          <a:latin typeface="+mn-lt"/>
                        </a:rPr>
                        <a:t>SVM</a:t>
                      </a:r>
                    </a:p>
                  </a:txBody>
                  <a:tcPr anchor="ctr">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solidFill>
                            <a:schemeClr val="tx1">
                              <a:lumMod val="75000"/>
                              <a:lumOff val="25000"/>
                            </a:schemeClr>
                          </a:solidFill>
                          <a:effectLst/>
                          <a:latin typeface="+mn-lt"/>
                        </a:rPr>
                        <a:t>1</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32706"/>
                  </a:ext>
                </a:extLst>
              </a:tr>
            </a:tbl>
          </a:graphicData>
        </a:graphic>
      </p:graphicFrame>
      <p:graphicFrame>
        <p:nvGraphicFramePr>
          <p:cNvPr id="6" name="Table 4">
            <a:extLst>
              <a:ext uri="{FF2B5EF4-FFF2-40B4-BE49-F238E27FC236}">
                <a16:creationId xmlns:a16="http://schemas.microsoft.com/office/drawing/2014/main" id="{2CF3F6AB-0664-3D64-155E-551429C18DF7}"/>
              </a:ext>
            </a:extLst>
          </p:cNvPr>
          <p:cNvGraphicFramePr>
            <a:graphicFrameLocks/>
          </p:cNvGraphicFramePr>
          <p:nvPr>
            <p:extLst>
              <p:ext uri="{D42A27DB-BD31-4B8C-83A1-F6EECF244321}">
                <p14:modId xmlns:p14="http://schemas.microsoft.com/office/powerpoint/2010/main" val="1454257547"/>
              </p:ext>
            </p:extLst>
          </p:nvPr>
        </p:nvGraphicFramePr>
        <p:xfrm>
          <a:off x="6852285" y="2111375"/>
          <a:ext cx="4206240" cy="3451224"/>
        </p:xfrm>
        <a:graphic>
          <a:graphicData uri="http://schemas.openxmlformats.org/drawingml/2006/table">
            <a:tbl>
              <a:tblPr firstRow="1" bandRow="1">
                <a:tableStyleId>{7E9639D4-E3E2-4D34-9284-5A2195B3D0D7}</a:tableStyleId>
              </a:tblPr>
              <a:tblGrid>
                <a:gridCol w="2103120">
                  <a:extLst>
                    <a:ext uri="{9D8B030D-6E8A-4147-A177-3AD203B41FA5}">
                      <a16:colId xmlns:a16="http://schemas.microsoft.com/office/drawing/2014/main" val="2547279344"/>
                    </a:ext>
                  </a:extLst>
                </a:gridCol>
                <a:gridCol w="2103120">
                  <a:extLst>
                    <a:ext uri="{9D8B030D-6E8A-4147-A177-3AD203B41FA5}">
                      <a16:colId xmlns:a16="http://schemas.microsoft.com/office/drawing/2014/main" val="2366228292"/>
                    </a:ext>
                  </a:extLst>
                </a:gridCol>
              </a:tblGrid>
              <a:tr h="575204">
                <a:tc>
                  <a:txBody>
                    <a:bodyPr/>
                    <a:lstStyle/>
                    <a:p>
                      <a:pPr algn="ctr" rtl="0" fontAlgn="base"/>
                      <a:r>
                        <a:rPr lang="en-US" sz="1600" b="1" i="0" dirty="0">
                          <a:solidFill>
                            <a:schemeClr val="accent1"/>
                          </a:solidFill>
                          <a:effectLst/>
                          <a:latin typeface="+mn-lt"/>
                        </a:rPr>
                        <a:t>Model Name</a:t>
                      </a:r>
                    </a:p>
                  </a:txBody>
                  <a:tcPr anchor="ctr"/>
                </a:tc>
                <a:tc>
                  <a:txBody>
                    <a:bodyPr/>
                    <a:lstStyle/>
                    <a:p>
                      <a:pPr algn="ctr" rtl="0" fontAlgn="base"/>
                      <a:r>
                        <a:rPr lang="en-US" sz="1600" b="0" i="0" dirty="0">
                          <a:solidFill>
                            <a:schemeClr val="accent1"/>
                          </a:solidFill>
                          <a:effectLst/>
                          <a:latin typeface="+mn-lt"/>
                        </a:rPr>
                        <a:t>Nº Occurrences</a:t>
                      </a:r>
                      <a:endParaRPr lang="en-US" sz="1600" b="1" i="0" dirty="0">
                        <a:solidFill>
                          <a:schemeClr val="accent1"/>
                        </a:solidFill>
                        <a:effectLst/>
                        <a:latin typeface="+mn-lt"/>
                      </a:endParaRPr>
                    </a:p>
                  </a:txBody>
                  <a:tcPr anchor="ctr"/>
                </a:tc>
                <a:extLst>
                  <a:ext uri="{0D108BD9-81ED-4DB2-BD59-A6C34878D82A}">
                    <a16:rowId xmlns:a16="http://schemas.microsoft.com/office/drawing/2014/main" val="3441328149"/>
                  </a:ext>
                </a:extLst>
              </a:tr>
              <a:tr h="575204">
                <a:tc>
                  <a:txBody>
                    <a:bodyPr/>
                    <a:lstStyle/>
                    <a:p>
                      <a:pPr algn="ctr" rtl="0" fontAlgn="base"/>
                      <a:r>
                        <a:rPr lang="en-US" sz="1400" b="0" i="0" dirty="0">
                          <a:solidFill>
                            <a:schemeClr val="tx1">
                              <a:lumMod val="75000"/>
                              <a:lumOff val="25000"/>
                            </a:schemeClr>
                          </a:solidFill>
                          <a:effectLst/>
                          <a:latin typeface="+mn-lt"/>
                        </a:rPr>
                        <a:t>ResNet-34</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3134841754"/>
                  </a:ext>
                </a:extLst>
              </a:tr>
              <a:tr h="575204">
                <a:tc>
                  <a:txBody>
                    <a:bodyPr/>
                    <a:lstStyle/>
                    <a:p>
                      <a:pPr algn="ctr" rtl="0" fontAlgn="base"/>
                      <a:r>
                        <a:rPr lang="en-US" sz="1400" b="0" i="0" dirty="0">
                          <a:solidFill>
                            <a:schemeClr val="tx1">
                              <a:lumMod val="75000"/>
                              <a:lumOff val="25000"/>
                            </a:schemeClr>
                          </a:solidFill>
                          <a:effectLst/>
                          <a:latin typeface="+mn-lt"/>
                        </a:rPr>
                        <a:t>ResNet-50</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4129140390"/>
                  </a:ext>
                </a:extLst>
              </a:tr>
              <a:tr h="575204">
                <a:tc>
                  <a:txBody>
                    <a:bodyPr/>
                    <a:lstStyle/>
                    <a:p>
                      <a:pPr algn="ctr" rtl="0" fontAlgn="base"/>
                      <a:r>
                        <a:rPr lang="en-US" sz="1400" b="0" i="0" dirty="0">
                          <a:solidFill>
                            <a:schemeClr val="tx1">
                              <a:lumMod val="75000"/>
                              <a:lumOff val="25000"/>
                            </a:schemeClr>
                          </a:solidFill>
                          <a:effectLst/>
                          <a:latin typeface="+mn-lt"/>
                        </a:rPr>
                        <a:t>VGG-16</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1699990805"/>
                  </a:ext>
                </a:extLst>
              </a:tr>
              <a:tr h="575204">
                <a:tc>
                  <a:txBody>
                    <a:bodyPr/>
                    <a:lstStyle/>
                    <a:p>
                      <a:pPr algn="ctr" rtl="0" fontAlgn="base"/>
                      <a:r>
                        <a:rPr lang="en-US" sz="1400" b="0" i="0" dirty="0">
                          <a:solidFill>
                            <a:schemeClr val="tx1">
                              <a:lumMod val="75000"/>
                              <a:lumOff val="25000"/>
                            </a:schemeClr>
                          </a:solidFill>
                          <a:effectLst/>
                          <a:latin typeface="+mn-lt"/>
                        </a:rPr>
                        <a:t>TS</a:t>
                      </a:r>
                    </a:p>
                  </a:txBody>
                  <a:tcPr anchor="ctr"/>
                </a:tc>
                <a:tc>
                  <a:txBody>
                    <a:bodyPr/>
                    <a:lstStyle/>
                    <a:p>
                      <a:pPr algn="ctr" rtl="0" fontAlgn="base"/>
                      <a:r>
                        <a:rPr lang="en-US" sz="1400" b="0" i="0" dirty="0">
                          <a:solidFill>
                            <a:schemeClr val="tx1">
                              <a:lumMod val="75000"/>
                              <a:lumOff val="25000"/>
                            </a:schemeClr>
                          </a:solidFill>
                          <a:effectLst/>
                          <a:latin typeface="+mn-lt"/>
                        </a:rPr>
                        <a:t>1</a:t>
                      </a:r>
                    </a:p>
                  </a:txBody>
                  <a:tcPr anchor="ctr"/>
                </a:tc>
                <a:extLst>
                  <a:ext uri="{0D108BD9-81ED-4DB2-BD59-A6C34878D82A}">
                    <a16:rowId xmlns:a16="http://schemas.microsoft.com/office/drawing/2014/main" val="3388671141"/>
                  </a:ext>
                </a:extLst>
              </a:tr>
              <a:tr h="575204">
                <a:tc>
                  <a:txBody>
                    <a:bodyPr/>
                    <a:lstStyle/>
                    <a:p>
                      <a:pPr algn="ctr" rtl="0" fontAlgn="base"/>
                      <a:r>
                        <a:rPr lang="en-US" sz="1400" b="0" i="0" dirty="0" err="1">
                          <a:solidFill>
                            <a:schemeClr val="tx1">
                              <a:lumMod val="75000"/>
                              <a:lumOff val="25000"/>
                            </a:schemeClr>
                          </a:solidFill>
                          <a:effectLst/>
                          <a:latin typeface="+mn-lt"/>
                        </a:rPr>
                        <a:t>ConvNet</a:t>
                      </a:r>
                      <a:endParaRPr lang="en-US" sz="1400" b="0" i="0" dirty="0">
                        <a:solidFill>
                          <a:schemeClr val="tx1">
                            <a:lumMod val="75000"/>
                            <a:lumOff val="25000"/>
                          </a:schemeClr>
                        </a:solidFill>
                        <a:effectLst/>
                        <a:latin typeface="+mn-lt"/>
                      </a:endParaRPr>
                    </a:p>
                  </a:txBody>
                  <a:tcPr anchor="ctr">
                    <a:lnB w="12700" cap="flat" cmpd="sng" algn="ctr">
                      <a:solidFill>
                        <a:schemeClr val="tx1"/>
                      </a:solidFill>
                      <a:prstDash val="solid"/>
                      <a:round/>
                      <a:headEnd type="none" w="med" len="med"/>
                      <a:tailEnd type="none" w="med" len="med"/>
                    </a:lnB>
                  </a:tcPr>
                </a:tc>
                <a:tc>
                  <a:txBody>
                    <a:bodyPr/>
                    <a:lstStyle/>
                    <a:p>
                      <a:pPr algn="ctr" rtl="0" fontAlgn="base"/>
                      <a:r>
                        <a:rPr lang="en-US" sz="1400" b="0" i="0" dirty="0">
                          <a:solidFill>
                            <a:schemeClr val="tx1">
                              <a:lumMod val="75000"/>
                              <a:lumOff val="25000"/>
                            </a:schemeClr>
                          </a:solidFill>
                          <a:effectLst/>
                          <a:latin typeface="+mn-lt"/>
                        </a:rPr>
                        <a:t>1</a:t>
                      </a: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332706"/>
                  </a:ext>
                </a:extLst>
              </a:tr>
            </a:tbl>
          </a:graphicData>
        </a:graphic>
      </p:graphicFrame>
    </p:spTree>
    <p:extLst>
      <p:ext uri="{BB962C8B-B14F-4D97-AF65-F5344CB8AC3E}">
        <p14:creationId xmlns:p14="http://schemas.microsoft.com/office/powerpoint/2010/main" val="1188310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normAutofit/>
          </a:bodyPr>
          <a:lstStyle/>
          <a:p>
            <a:r>
              <a:rPr lang="en-US" sz="3200" dirty="0"/>
              <a:t>Decision-Making</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152775"/>
            <a:ext cx="5686795" cy="2152649"/>
          </a:xfrm>
        </p:spPr>
        <p:txBody>
          <a:bodyPr>
            <a:noAutofit/>
          </a:bodyPr>
          <a:lstStyle/>
          <a:p>
            <a:r>
              <a:rPr lang="en-US" sz="1600" dirty="0"/>
              <a:t>Two options were found to decide when to move:</a:t>
            </a:r>
          </a:p>
          <a:p>
            <a:pPr marL="285750" indent="-285750">
              <a:buFont typeface="Arial" panose="020B0604020202020204" pitchFamily="34" charset="0"/>
              <a:buChar char="•"/>
            </a:pPr>
            <a:r>
              <a:rPr lang="en-US" sz="1600" dirty="0"/>
              <a:t>Wait until a certain level of certainty about the prediction to make the needed action;</a:t>
            </a:r>
          </a:p>
          <a:p>
            <a:pPr marL="285750" indent="-285750">
              <a:buFont typeface="Arial" panose="020B0604020202020204" pitchFamily="34" charset="0"/>
              <a:buChar char="•"/>
            </a:pPr>
            <a:r>
              <a:rPr lang="en-US" sz="1600" dirty="0"/>
              <a:t>As soon as it makes a prediction with a certain certainty threshold start slowly moving towards the target, do the entire action after it reaches a second threshold.</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GB" dirty="0"/>
              <a:t>Robot Action Anticipation for Collaborative Assembly Tasks</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9" name="Picture 8" descr="Timeline&#10;&#10;Description automatically generated with medium confidence">
            <a:extLst>
              <a:ext uri="{FF2B5EF4-FFF2-40B4-BE49-F238E27FC236}">
                <a16:creationId xmlns:a16="http://schemas.microsoft.com/office/drawing/2014/main" id="{AC64036A-93D0-3C94-051C-7B7A09B27E91}"/>
              </a:ext>
            </a:extLst>
          </p:cNvPr>
          <p:cNvPicPr>
            <a:picLocks noChangeAspect="1"/>
          </p:cNvPicPr>
          <p:nvPr/>
        </p:nvPicPr>
        <p:blipFill>
          <a:blip r:embed="rId2"/>
          <a:stretch>
            <a:fillRect/>
          </a:stretch>
        </p:blipFill>
        <p:spPr>
          <a:xfrm>
            <a:off x="8080629" y="3582651"/>
            <a:ext cx="3911486" cy="2241100"/>
          </a:xfrm>
          <a:prstGeom prst="rect">
            <a:avLst/>
          </a:prstGeom>
        </p:spPr>
      </p:pic>
    </p:spTree>
    <p:extLst>
      <p:ext uri="{BB962C8B-B14F-4D97-AF65-F5344CB8AC3E}">
        <p14:creationId xmlns:p14="http://schemas.microsoft.com/office/powerpoint/2010/main" val="1093063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329779" y="6356350"/>
            <a:ext cx="3328571" cy="365125"/>
          </a:xfrm>
        </p:spPr>
        <p:txBody>
          <a:bodyPr/>
          <a:lstStyle/>
          <a:p>
            <a:r>
              <a:rPr lang="en-GB" dirty="0"/>
              <a:t>Robot Action Anticipation for Collaborative Assembly Tasks</a:t>
            </a:r>
            <a:endParaRPr lang="en-US"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17</a:t>
            </a:fld>
            <a:endParaRPr lang="en-US" dirty="0"/>
          </a:p>
        </p:txBody>
      </p:sp>
      <p:sp>
        <p:nvSpPr>
          <p:cNvPr id="4" name="Title 1">
            <a:extLst>
              <a:ext uri="{FF2B5EF4-FFF2-40B4-BE49-F238E27FC236}">
                <a16:creationId xmlns:a16="http://schemas.microsoft.com/office/drawing/2014/main" id="{70290A54-1AB8-1484-1D02-14330F34E718}"/>
              </a:ext>
            </a:extLst>
          </p:cNvPr>
          <p:cNvSpPr txBox="1">
            <a:spLocks/>
          </p:cNvSpPr>
          <p:nvPr/>
        </p:nvSpPr>
        <p:spPr>
          <a:xfrm>
            <a:off x="4305670" y="949910"/>
            <a:ext cx="7886330" cy="5141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sz="3200" dirty="0"/>
              <a:t>Motion Planning</a:t>
            </a:r>
            <a:endParaRPr lang="en-GB" sz="3200" dirty="0"/>
          </a:p>
        </p:txBody>
      </p:sp>
      <p:sp>
        <p:nvSpPr>
          <p:cNvPr id="2" name="Text Placeholder 2">
            <a:extLst>
              <a:ext uri="{FF2B5EF4-FFF2-40B4-BE49-F238E27FC236}">
                <a16:creationId xmlns:a16="http://schemas.microsoft.com/office/drawing/2014/main" id="{A6FF328F-C697-5060-4BB1-543E6D384C19}"/>
              </a:ext>
            </a:extLst>
          </p:cNvPr>
          <p:cNvSpPr txBox="1">
            <a:spLocks/>
          </p:cNvSpPr>
          <p:nvPr/>
        </p:nvSpPr>
        <p:spPr>
          <a:xfrm>
            <a:off x="5405437" y="1652983"/>
            <a:ext cx="5686795" cy="1610223"/>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solidFill>
                  <a:schemeClr val="tx1"/>
                </a:solidFill>
              </a:rPr>
              <a:t>Two options were found to decide when to move:</a:t>
            </a:r>
          </a:p>
          <a:p>
            <a:pPr marL="285750" indent="-285750">
              <a:buFont typeface="Arial" panose="020B0604020202020204" pitchFamily="34" charset="0"/>
              <a:buChar char="•"/>
            </a:pPr>
            <a:r>
              <a:rPr lang="en-GB" dirty="0">
                <a:solidFill>
                  <a:schemeClr val="tx1"/>
                </a:solidFill>
              </a:rPr>
              <a:t>Use ROS Open Motion Planning Library (OMPL) and </a:t>
            </a:r>
            <a:r>
              <a:rPr lang="en-GB" dirty="0" err="1">
                <a:solidFill>
                  <a:schemeClr val="tx1"/>
                </a:solidFill>
              </a:rPr>
              <a:t>MoveIt</a:t>
            </a:r>
            <a:r>
              <a:rPr lang="en-GB" dirty="0">
                <a:solidFill>
                  <a:schemeClr val="tx1"/>
                </a:solidFill>
              </a:rPr>
              <a:t>! to handle the trajectory planning jobs;</a:t>
            </a:r>
          </a:p>
          <a:p>
            <a:pPr marL="285750" indent="-285750">
              <a:buFont typeface="Arial" panose="020B0604020202020204" pitchFamily="34" charset="0"/>
              <a:buChar char="•"/>
            </a:pPr>
            <a:r>
              <a:rPr lang="en-GB" dirty="0">
                <a:solidFill>
                  <a:schemeClr val="tx1"/>
                </a:solidFill>
              </a:rPr>
              <a:t>Plan trajectories considering previous poses when doing this interaction to avoid collisions.</a:t>
            </a:r>
            <a:endParaRPr lang="en-US" dirty="0">
              <a:solidFill>
                <a:schemeClr val="tx1"/>
              </a:solidFill>
            </a:endParaRPr>
          </a:p>
        </p:txBody>
      </p:sp>
      <p:pic>
        <p:nvPicPr>
          <p:cNvPr id="1026" name="Picture 2" descr="Back to Basics: Robot Motion Planning Made Easy - RoboDK blog">
            <a:extLst>
              <a:ext uri="{FF2B5EF4-FFF2-40B4-BE49-F238E27FC236}">
                <a16:creationId xmlns:a16="http://schemas.microsoft.com/office/drawing/2014/main" id="{58F4E196-94CD-B78E-A47C-6CB46BDE1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794" y="3429000"/>
            <a:ext cx="4876800" cy="2738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446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Tools Review</a:t>
            </a:r>
          </a:p>
        </p:txBody>
      </p:sp>
    </p:spTree>
    <p:extLst>
      <p:ext uri="{BB962C8B-B14F-4D97-AF65-F5344CB8AC3E}">
        <p14:creationId xmlns:p14="http://schemas.microsoft.com/office/powerpoint/2010/main" val="60588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normAutofit/>
          </a:bodyPr>
          <a:lstStyle/>
          <a:p>
            <a:r>
              <a:rPr lang="en-US" sz="3200" dirty="0"/>
              <a:t>Experimental Setup</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152775"/>
            <a:ext cx="5686795" cy="2768631"/>
          </a:xfrm>
        </p:spPr>
        <p:txBody>
          <a:bodyPr>
            <a:noAutofit/>
          </a:bodyPr>
          <a:lstStyle/>
          <a:p>
            <a:pPr marL="285750" indent="-285750">
              <a:buFont typeface="Arial" panose="020B0604020202020204" pitchFamily="34" charset="0"/>
              <a:buChar char="•"/>
            </a:pPr>
            <a:r>
              <a:rPr lang="en-GB" sz="1600" dirty="0"/>
              <a:t>The experimental part of this thesis will be developed using the setup available at the Laboratory for Automation and Robotics (LAR);</a:t>
            </a:r>
          </a:p>
          <a:p>
            <a:pPr marL="285750" indent="-285750">
              <a:buFont typeface="Arial" panose="020B0604020202020204" pitchFamily="34" charset="0"/>
              <a:buChar char="•"/>
            </a:pPr>
            <a:r>
              <a:rPr lang="en-GB" sz="1600" dirty="0"/>
              <a:t>The available setup contains a collaborative robot surrounded by several sensors and a powerful computer that can be used to train machine learning models;</a:t>
            </a:r>
          </a:p>
          <a:p>
            <a:pPr marL="285750" indent="-285750">
              <a:buFont typeface="Arial" panose="020B0604020202020204" pitchFamily="34" charset="0"/>
              <a:buChar char="•"/>
            </a:pPr>
            <a:r>
              <a:rPr lang="en-GB" sz="1600" dirty="0"/>
              <a:t>All communication is established using ROS making it a compulsory tool.</a:t>
            </a:r>
            <a:endParaRPr lang="en-US" sz="1600" dirty="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GB" dirty="0"/>
              <a:t>Robot Action Anticipation for Collaborative Assembly Tasks</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1026" name="Picture 2" descr="How do I become a roboticist?. Robotics is about to explode, if you’re… | by Víctor Mayoral ...">
            <a:extLst>
              <a:ext uri="{FF2B5EF4-FFF2-40B4-BE49-F238E27FC236}">
                <a16:creationId xmlns:a16="http://schemas.microsoft.com/office/drawing/2014/main" id="{2A15EF35-DB51-7877-409A-76DF63640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479" y="4545541"/>
            <a:ext cx="3743695" cy="1810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263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
        <p:nvSpPr>
          <p:cNvPr id="43" name="Title 1">
            <a:extLst>
              <a:ext uri="{FF2B5EF4-FFF2-40B4-BE49-F238E27FC236}">
                <a16:creationId xmlns:a16="http://schemas.microsoft.com/office/drawing/2014/main" id="{A9BADA34-FDA8-FF36-CC29-F033BEB3230F}"/>
              </a:ext>
            </a:extLst>
          </p:cNvPr>
          <p:cNvSpPr>
            <a:spLocks noGrp="1"/>
          </p:cNvSpPr>
          <p:nvPr>
            <p:ph type="title"/>
          </p:nvPr>
        </p:nvSpPr>
        <p:spPr>
          <a:xfrm>
            <a:off x="1885156" y="892177"/>
            <a:ext cx="8421688" cy="1325563"/>
          </a:xfrm>
        </p:spPr>
        <p:txBody>
          <a:bodyPr>
            <a:normAutofit/>
          </a:bodyPr>
          <a:lstStyle/>
          <a:p>
            <a:r>
              <a:rPr lang="en-US" sz="3200" dirty="0"/>
              <a:t>Outline</a:t>
            </a:r>
          </a:p>
        </p:txBody>
      </p:sp>
      <p:grpSp>
        <p:nvGrpSpPr>
          <p:cNvPr id="68" name="Group 67">
            <a:extLst>
              <a:ext uri="{FF2B5EF4-FFF2-40B4-BE49-F238E27FC236}">
                <a16:creationId xmlns:a16="http://schemas.microsoft.com/office/drawing/2014/main" id="{FFFCB12A-FD70-B586-6A4C-351B9BEFCDF7}"/>
              </a:ext>
            </a:extLst>
          </p:cNvPr>
          <p:cNvGrpSpPr/>
          <p:nvPr/>
        </p:nvGrpSpPr>
        <p:grpSpPr>
          <a:xfrm>
            <a:off x="5174774" y="1999678"/>
            <a:ext cx="1842451" cy="1937158"/>
            <a:chOff x="1430386" y="2265365"/>
            <a:chExt cx="1226244" cy="1426920"/>
          </a:xfrm>
        </p:grpSpPr>
        <p:pic>
          <p:nvPicPr>
            <p:cNvPr id="66" name="Graphic 65" descr="Robot Hand outline">
              <a:extLst>
                <a:ext uri="{FF2B5EF4-FFF2-40B4-BE49-F238E27FC236}">
                  <a16:creationId xmlns:a16="http://schemas.microsoft.com/office/drawing/2014/main" id="{0BAB6EA5-DFB8-4DEC-541C-2E4AFBADB8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86309" y="2265365"/>
              <a:ext cx="914400" cy="914400"/>
            </a:xfrm>
            <a:prstGeom prst="rect">
              <a:avLst/>
            </a:prstGeom>
          </p:spPr>
        </p:pic>
        <p:sp>
          <p:nvSpPr>
            <p:cNvPr id="67" name="TextBox 66">
              <a:extLst>
                <a:ext uri="{FF2B5EF4-FFF2-40B4-BE49-F238E27FC236}">
                  <a16:creationId xmlns:a16="http://schemas.microsoft.com/office/drawing/2014/main" id="{45263EFE-7256-0DB9-2479-782ABEABB8AD}"/>
                </a:ext>
              </a:extLst>
            </p:cNvPr>
            <p:cNvSpPr txBox="1"/>
            <p:nvPr/>
          </p:nvSpPr>
          <p:spPr>
            <a:xfrm>
              <a:off x="1430386" y="3125511"/>
              <a:ext cx="1226244" cy="566774"/>
            </a:xfrm>
            <a:prstGeom prst="rect">
              <a:avLst/>
            </a:prstGeom>
            <a:noFill/>
          </p:spPr>
          <p:txBody>
            <a:bodyPr wrap="square" rtlCol="0">
              <a:spAutoFit/>
            </a:bodyPr>
            <a:lstStyle/>
            <a:p>
              <a:pPr algn="ctr"/>
              <a:r>
                <a:rPr lang="en-GB" sz="2200" dirty="0"/>
                <a:t>Collaborative Robotics</a:t>
              </a:r>
            </a:p>
          </p:txBody>
        </p:sp>
      </p:grpSp>
      <p:grpSp>
        <p:nvGrpSpPr>
          <p:cNvPr id="70" name="Group 69">
            <a:extLst>
              <a:ext uri="{FF2B5EF4-FFF2-40B4-BE49-F238E27FC236}">
                <a16:creationId xmlns:a16="http://schemas.microsoft.com/office/drawing/2014/main" id="{1D81CD82-63E9-2CF9-C3C6-984AE9EEF81E}"/>
              </a:ext>
            </a:extLst>
          </p:cNvPr>
          <p:cNvGrpSpPr/>
          <p:nvPr/>
        </p:nvGrpSpPr>
        <p:grpSpPr>
          <a:xfrm>
            <a:off x="9263533" y="1999678"/>
            <a:ext cx="1701551" cy="1873780"/>
            <a:chOff x="3499650" y="2263780"/>
            <a:chExt cx="1132468" cy="1468758"/>
          </a:xfrm>
        </p:grpSpPr>
        <p:pic>
          <p:nvPicPr>
            <p:cNvPr id="58" name="Graphic 57" descr="Books on shelf outline">
              <a:extLst>
                <a:ext uri="{FF2B5EF4-FFF2-40B4-BE49-F238E27FC236}">
                  <a16:creationId xmlns:a16="http://schemas.microsoft.com/office/drawing/2014/main" id="{513A4E3D-D6B3-3778-83B1-8280F0B7D8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12554" y="2263780"/>
              <a:ext cx="914400" cy="914400"/>
            </a:xfrm>
            <a:prstGeom prst="rect">
              <a:avLst/>
            </a:prstGeom>
          </p:spPr>
        </p:pic>
        <p:sp>
          <p:nvSpPr>
            <p:cNvPr id="69" name="TextBox 68">
              <a:extLst>
                <a:ext uri="{FF2B5EF4-FFF2-40B4-BE49-F238E27FC236}">
                  <a16:creationId xmlns:a16="http://schemas.microsoft.com/office/drawing/2014/main" id="{4F5F6CE8-0D5D-F950-3A5F-C52A3DEE4C5F}"/>
                </a:ext>
              </a:extLst>
            </p:cNvPr>
            <p:cNvSpPr txBox="1"/>
            <p:nvPr/>
          </p:nvSpPr>
          <p:spPr>
            <a:xfrm>
              <a:off x="3499650" y="3129413"/>
              <a:ext cx="1132468" cy="603125"/>
            </a:xfrm>
            <a:prstGeom prst="rect">
              <a:avLst/>
            </a:prstGeom>
            <a:noFill/>
          </p:spPr>
          <p:txBody>
            <a:bodyPr wrap="square" rtlCol="0">
              <a:spAutoFit/>
            </a:bodyPr>
            <a:lstStyle/>
            <a:p>
              <a:pPr algn="ctr"/>
              <a:r>
                <a:rPr lang="en-GB" sz="2200" dirty="0"/>
                <a:t>State of the Art Methods</a:t>
              </a:r>
            </a:p>
          </p:txBody>
        </p:sp>
      </p:grpSp>
      <p:grpSp>
        <p:nvGrpSpPr>
          <p:cNvPr id="72" name="Group 71">
            <a:extLst>
              <a:ext uri="{FF2B5EF4-FFF2-40B4-BE49-F238E27FC236}">
                <a16:creationId xmlns:a16="http://schemas.microsoft.com/office/drawing/2014/main" id="{0E7B4075-2572-F6C3-9C79-CBEADD17F3C3}"/>
              </a:ext>
            </a:extLst>
          </p:cNvPr>
          <p:cNvGrpSpPr/>
          <p:nvPr/>
        </p:nvGrpSpPr>
        <p:grpSpPr>
          <a:xfrm>
            <a:off x="1198204" y="4092504"/>
            <a:ext cx="1373901" cy="1873319"/>
            <a:chOff x="5638800" y="2263780"/>
            <a:chExt cx="914400" cy="1468397"/>
          </a:xfrm>
        </p:grpSpPr>
        <p:pic>
          <p:nvPicPr>
            <p:cNvPr id="60" name="Graphic 59" descr="Cmd Terminal outline">
              <a:extLst>
                <a:ext uri="{FF2B5EF4-FFF2-40B4-BE49-F238E27FC236}">
                  <a16:creationId xmlns:a16="http://schemas.microsoft.com/office/drawing/2014/main" id="{3C54AEBE-B3D1-F0AD-F9D6-F71AE098E2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8800" y="2263780"/>
              <a:ext cx="914400" cy="914400"/>
            </a:xfrm>
            <a:prstGeom prst="rect">
              <a:avLst/>
            </a:prstGeom>
          </p:spPr>
        </p:pic>
        <p:sp>
          <p:nvSpPr>
            <p:cNvPr id="71" name="TextBox 70">
              <a:extLst>
                <a:ext uri="{FF2B5EF4-FFF2-40B4-BE49-F238E27FC236}">
                  <a16:creationId xmlns:a16="http://schemas.microsoft.com/office/drawing/2014/main" id="{7BEDBE65-CE37-E434-A7CB-CF546E04C7AE}"/>
                </a:ext>
              </a:extLst>
            </p:cNvPr>
            <p:cNvSpPr txBox="1"/>
            <p:nvPr/>
          </p:nvSpPr>
          <p:spPr>
            <a:xfrm>
              <a:off x="5725170" y="3129052"/>
              <a:ext cx="735504" cy="603125"/>
            </a:xfrm>
            <a:prstGeom prst="rect">
              <a:avLst/>
            </a:prstGeom>
            <a:noFill/>
          </p:spPr>
          <p:txBody>
            <a:bodyPr wrap="square" rtlCol="0">
              <a:spAutoFit/>
            </a:bodyPr>
            <a:lstStyle/>
            <a:p>
              <a:pPr algn="ctr"/>
              <a:r>
                <a:rPr lang="en-GB" sz="2200" dirty="0"/>
                <a:t>Tools Review</a:t>
              </a:r>
            </a:p>
          </p:txBody>
        </p:sp>
      </p:grpSp>
      <p:grpSp>
        <p:nvGrpSpPr>
          <p:cNvPr id="74" name="Group 73">
            <a:extLst>
              <a:ext uri="{FF2B5EF4-FFF2-40B4-BE49-F238E27FC236}">
                <a16:creationId xmlns:a16="http://schemas.microsoft.com/office/drawing/2014/main" id="{22975C48-4AC7-317F-A748-D5854ED1AA26}"/>
              </a:ext>
            </a:extLst>
          </p:cNvPr>
          <p:cNvGrpSpPr/>
          <p:nvPr/>
        </p:nvGrpSpPr>
        <p:grpSpPr>
          <a:xfrm>
            <a:off x="5409049" y="4092504"/>
            <a:ext cx="1373900" cy="1873085"/>
            <a:chOff x="7901384" y="2263780"/>
            <a:chExt cx="914400" cy="1468213"/>
          </a:xfrm>
        </p:grpSpPr>
        <p:pic>
          <p:nvPicPr>
            <p:cNvPr id="64" name="Graphic 63" descr="List outline">
              <a:extLst>
                <a:ext uri="{FF2B5EF4-FFF2-40B4-BE49-F238E27FC236}">
                  <a16:creationId xmlns:a16="http://schemas.microsoft.com/office/drawing/2014/main" id="{EEA9C299-A490-2107-A510-74294DCD98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1384" y="2263780"/>
              <a:ext cx="914400" cy="914400"/>
            </a:xfrm>
            <a:prstGeom prst="rect">
              <a:avLst/>
            </a:prstGeom>
          </p:spPr>
        </p:pic>
        <p:sp>
          <p:nvSpPr>
            <p:cNvPr id="73" name="TextBox 72">
              <a:extLst>
                <a:ext uri="{FF2B5EF4-FFF2-40B4-BE49-F238E27FC236}">
                  <a16:creationId xmlns:a16="http://schemas.microsoft.com/office/drawing/2014/main" id="{6B3602E5-0A6E-A7FE-41C9-4D4CDC88D1BB}"/>
                </a:ext>
              </a:extLst>
            </p:cNvPr>
            <p:cNvSpPr txBox="1"/>
            <p:nvPr/>
          </p:nvSpPr>
          <p:spPr>
            <a:xfrm>
              <a:off x="7944501" y="3128868"/>
              <a:ext cx="823845" cy="603125"/>
            </a:xfrm>
            <a:prstGeom prst="rect">
              <a:avLst/>
            </a:prstGeom>
            <a:noFill/>
          </p:spPr>
          <p:txBody>
            <a:bodyPr wrap="square" rtlCol="0">
              <a:spAutoFit/>
            </a:bodyPr>
            <a:lstStyle/>
            <a:p>
              <a:pPr algn="ctr"/>
              <a:r>
                <a:rPr lang="en-GB" sz="2200" dirty="0"/>
                <a:t>Work</a:t>
              </a:r>
            </a:p>
            <a:p>
              <a:pPr algn="ctr"/>
              <a:r>
                <a:rPr lang="en-GB" sz="2200" dirty="0"/>
                <a:t>Progress</a:t>
              </a:r>
            </a:p>
          </p:txBody>
        </p:sp>
      </p:grpSp>
      <p:grpSp>
        <p:nvGrpSpPr>
          <p:cNvPr id="76" name="Group 75">
            <a:extLst>
              <a:ext uri="{FF2B5EF4-FFF2-40B4-BE49-F238E27FC236}">
                <a16:creationId xmlns:a16="http://schemas.microsoft.com/office/drawing/2014/main" id="{1D0ACC68-83BF-D8A7-39EA-C09F68F000FF}"/>
              </a:ext>
            </a:extLst>
          </p:cNvPr>
          <p:cNvGrpSpPr/>
          <p:nvPr/>
        </p:nvGrpSpPr>
        <p:grpSpPr>
          <a:xfrm>
            <a:off x="9427357" y="4033767"/>
            <a:ext cx="1373901" cy="1931822"/>
            <a:chOff x="10163969" y="2217740"/>
            <a:chExt cx="914400" cy="1514254"/>
          </a:xfrm>
        </p:grpSpPr>
        <p:pic>
          <p:nvPicPr>
            <p:cNvPr id="62" name="Graphic 61" descr="Daily calendar outline">
              <a:extLst>
                <a:ext uri="{FF2B5EF4-FFF2-40B4-BE49-F238E27FC236}">
                  <a16:creationId xmlns:a16="http://schemas.microsoft.com/office/drawing/2014/main" id="{55C45FB3-1F40-FC61-F611-D895C537C6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63969" y="2217740"/>
              <a:ext cx="914400" cy="914400"/>
            </a:xfrm>
            <a:prstGeom prst="rect">
              <a:avLst/>
            </a:prstGeom>
          </p:spPr>
        </p:pic>
        <p:sp>
          <p:nvSpPr>
            <p:cNvPr id="75" name="TextBox 74">
              <a:extLst>
                <a:ext uri="{FF2B5EF4-FFF2-40B4-BE49-F238E27FC236}">
                  <a16:creationId xmlns:a16="http://schemas.microsoft.com/office/drawing/2014/main" id="{280845E1-2736-5662-F790-F114612B6B2F}"/>
                </a:ext>
              </a:extLst>
            </p:cNvPr>
            <p:cNvSpPr txBox="1"/>
            <p:nvPr/>
          </p:nvSpPr>
          <p:spPr>
            <a:xfrm>
              <a:off x="10209057" y="3128869"/>
              <a:ext cx="823845" cy="603125"/>
            </a:xfrm>
            <a:prstGeom prst="rect">
              <a:avLst/>
            </a:prstGeom>
            <a:noFill/>
          </p:spPr>
          <p:txBody>
            <a:bodyPr wrap="square" rtlCol="0">
              <a:spAutoFit/>
            </a:bodyPr>
            <a:lstStyle/>
            <a:p>
              <a:pPr algn="ctr"/>
              <a:r>
                <a:rPr lang="en-GB" sz="2200" dirty="0"/>
                <a:t>Work</a:t>
              </a:r>
            </a:p>
            <a:p>
              <a:pPr algn="ctr"/>
              <a:r>
                <a:rPr lang="en-GB" sz="2200" dirty="0"/>
                <a:t>Planning</a:t>
              </a:r>
            </a:p>
          </p:txBody>
        </p:sp>
      </p:grpSp>
      <p:grpSp>
        <p:nvGrpSpPr>
          <p:cNvPr id="9" name="Group 8">
            <a:extLst>
              <a:ext uri="{FF2B5EF4-FFF2-40B4-BE49-F238E27FC236}">
                <a16:creationId xmlns:a16="http://schemas.microsoft.com/office/drawing/2014/main" id="{9F0331B3-C892-BD82-1D5C-5E8FCE7651F2}"/>
              </a:ext>
            </a:extLst>
          </p:cNvPr>
          <p:cNvGrpSpPr/>
          <p:nvPr/>
        </p:nvGrpSpPr>
        <p:grpSpPr>
          <a:xfrm>
            <a:off x="963930" y="2061703"/>
            <a:ext cx="1842451" cy="1873319"/>
            <a:chOff x="2880621" y="2215949"/>
            <a:chExt cx="1842451" cy="1873319"/>
          </a:xfrm>
        </p:grpSpPr>
        <p:pic>
          <p:nvPicPr>
            <p:cNvPr id="5" name="Graphic 4" descr="Network outline">
              <a:extLst>
                <a:ext uri="{FF2B5EF4-FFF2-40B4-BE49-F238E27FC236}">
                  <a16:creationId xmlns:a16="http://schemas.microsoft.com/office/drawing/2014/main" id="{DD725D37-1108-5E95-D9F8-B250D19FAB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25515" y="2215949"/>
              <a:ext cx="1152664" cy="1103877"/>
            </a:xfrm>
            <a:prstGeom prst="rect">
              <a:avLst/>
            </a:prstGeom>
          </p:spPr>
        </p:pic>
        <p:sp>
          <p:nvSpPr>
            <p:cNvPr id="8" name="TextBox 7">
              <a:extLst>
                <a:ext uri="{FF2B5EF4-FFF2-40B4-BE49-F238E27FC236}">
                  <a16:creationId xmlns:a16="http://schemas.microsoft.com/office/drawing/2014/main" id="{87EAE0A0-3EEF-67EB-59D4-7C49D212AAF2}"/>
                </a:ext>
              </a:extLst>
            </p:cNvPr>
            <p:cNvSpPr txBox="1"/>
            <p:nvPr/>
          </p:nvSpPr>
          <p:spPr>
            <a:xfrm>
              <a:off x="2880621" y="3319827"/>
              <a:ext cx="1842451" cy="769441"/>
            </a:xfrm>
            <a:prstGeom prst="rect">
              <a:avLst/>
            </a:prstGeom>
            <a:noFill/>
          </p:spPr>
          <p:txBody>
            <a:bodyPr wrap="square" rtlCol="0">
              <a:spAutoFit/>
            </a:bodyPr>
            <a:lstStyle/>
            <a:p>
              <a:pPr algn="ctr"/>
              <a:r>
                <a:rPr lang="en-GB" sz="2200" dirty="0"/>
                <a:t>Problem Introduction</a:t>
              </a:r>
            </a:p>
          </p:txBody>
        </p:sp>
      </p:grpSp>
    </p:spTree>
    <p:extLst>
      <p:ext uri="{BB962C8B-B14F-4D97-AF65-F5344CB8AC3E}">
        <p14:creationId xmlns:p14="http://schemas.microsoft.com/office/powerpoint/2010/main" val="999428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6329779" y="6356350"/>
            <a:ext cx="3328571" cy="365125"/>
          </a:xfrm>
        </p:spPr>
        <p:txBody>
          <a:bodyPr/>
          <a:lstStyle/>
          <a:p>
            <a:r>
              <a:rPr lang="en-GB" dirty="0"/>
              <a:t>Robot Action Anticipation for Collaborative Assembly Tasks</a:t>
            </a:r>
            <a:endParaRPr lang="en-US" dirty="0"/>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20</a:t>
            </a:fld>
            <a:endParaRPr lang="en-US" dirty="0"/>
          </a:p>
        </p:txBody>
      </p:sp>
      <p:sp>
        <p:nvSpPr>
          <p:cNvPr id="4" name="Title 1">
            <a:extLst>
              <a:ext uri="{FF2B5EF4-FFF2-40B4-BE49-F238E27FC236}">
                <a16:creationId xmlns:a16="http://schemas.microsoft.com/office/drawing/2014/main" id="{70290A54-1AB8-1484-1D02-14330F34E718}"/>
              </a:ext>
            </a:extLst>
          </p:cNvPr>
          <p:cNvSpPr txBox="1">
            <a:spLocks/>
          </p:cNvSpPr>
          <p:nvPr/>
        </p:nvSpPr>
        <p:spPr>
          <a:xfrm>
            <a:off x="4305670" y="532660"/>
            <a:ext cx="7886330" cy="11645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sz="3200" dirty="0"/>
              <a:t>Machine Learning</a:t>
            </a:r>
          </a:p>
          <a:p>
            <a:pPr algn="ctr"/>
            <a:r>
              <a:rPr lang="en-US" sz="3200" dirty="0"/>
              <a:t>Frameworks</a:t>
            </a:r>
            <a:endParaRPr lang="en-GB" sz="3200" dirty="0"/>
          </a:p>
        </p:txBody>
      </p:sp>
      <p:sp>
        <p:nvSpPr>
          <p:cNvPr id="2" name="Text Placeholder 2">
            <a:extLst>
              <a:ext uri="{FF2B5EF4-FFF2-40B4-BE49-F238E27FC236}">
                <a16:creationId xmlns:a16="http://schemas.microsoft.com/office/drawing/2014/main" id="{A6FF328F-C697-5060-4BB1-543E6D384C19}"/>
              </a:ext>
            </a:extLst>
          </p:cNvPr>
          <p:cNvSpPr txBox="1">
            <a:spLocks/>
          </p:cNvSpPr>
          <p:nvPr/>
        </p:nvSpPr>
        <p:spPr>
          <a:xfrm>
            <a:off x="5405437" y="1891355"/>
            <a:ext cx="5686795" cy="341760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solidFill>
                  <a:schemeClr val="tx1"/>
                </a:solidFill>
              </a:rPr>
              <a:t>Two options were </a:t>
            </a:r>
            <a:r>
              <a:rPr lang="en-US" dirty="0">
                <a:solidFill>
                  <a:schemeClr val="tx1"/>
                </a:solidFill>
              </a:rPr>
              <a:t>reviewed for the development of the machine learning models and data pre-processing</a:t>
            </a:r>
            <a:r>
              <a:rPr lang="en-US" sz="1600" dirty="0">
                <a:solidFill>
                  <a:schemeClr val="tx1"/>
                </a:solidFill>
              </a:rPr>
              <a:t>:</a:t>
            </a:r>
          </a:p>
          <a:p>
            <a:endParaRPr lang="en-GB" dirty="0">
              <a:solidFill>
                <a:schemeClr val="tx1"/>
              </a:solidFill>
            </a:endParaRPr>
          </a:p>
          <a:p>
            <a:endParaRPr lang="en-GB" dirty="0">
              <a:solidFill>
                <a:schemeClr val="tx1"/>
              </a:solidFill>
            </a:endParaRPr>
          </a:p>
          <a:p>
            <a:pPr marL="285750" indent="-285750">
              <a:buFont typeface="Arial" panose="020B0604020202020204" pitchFamily="34" charset="0"/>
              <a:buChar char="•"/>
            </a:pPr>
            <a:r>
              <a:rPr lang="en-GB" dirty="0" err="1">
                <a:solidFill>
                  <a:schemeClr val="tx1"/>
                </a:solidFill>
              </a:rPr>
              <a:t>Tensorflow</a:t>
            </a: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err="1">
                <a:solidFill>
                  <a:schemeClr val="tx1"/>
                </a:solidFill>
              </a:rPr>
              <a:t>Pytorch</a:t>
            </a: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p:txBody>
      </p:sp>
      <p:pic>
        <p:nvPicPr>
          <p:cNvPr id="2052" name="Picture 4" descr="#001 PyTorch - How to Install PyTorch with Anaconda and use it on Colab?">
            <a:extLst>
              <a:ext uri="{FF2B5EF4-FFF2-40B4-BE49-F238E27FC236}">
                <a16:creationId xmlns:a16="http://schemas.microsoft.com/office/drawing/2014/main" id="{55B80F98-F3BE-E00D-40E1-8C993E2D3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882" b="27160"/>
          <a:stretch/>
        </p:blipFill>
        <p:spPr bwMode="auto">
          <a:xfrm>
            <a:off x="5733184" y="4204499"/>
            <a:ext cx="5604565" cy="13430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ensorFlow">
            <a:extLst>
              <a:ext uri="{FF2B5EF4-FFF2-40B4-BE49-F238E27FC236}">
                <a16:creationId xmlns:a16="http://schemas.microsoft.com/office/drawing/2014/main" id="{E0EF1ADD-6EF0-C304-A5AC-95177D0C2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3185" y="2757017"/>
            <a:ext cx="5604565" cy="1253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977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normAutofit/>
          </a:bodyPr>
          <a:lstStyle/>
          <a:p>
            <a:pPr algn="ctr"/>
            <a:r>
              <a:rPr lang="en-US" sz="3200" dirty="0"/>
              <a:t>KEY POINT DETECTION </a:t>
            </a:r>
            <a:r>
              <a:rPr lang="en-US" sz="3200" dirty="0" err="1"/>
              <a:t>FRameworks</a:t>
            </a:r>
            <a:endParaRPr lang="en-GB" sz="3200"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21</a:t>
            </a:fld>
            <a:endParaRPr lang="en-US" dirty="0"/>
          </a:p>
        </p:txBody>
      </p:sp>
      <p:sp>
        <p:nvSpPr>
          <p:cNvPr id="4" name="TextBox 3">
            <a:extLst>
              <a:ext uri="{FF2B5EF4-FFF2-40B4-BE49-F238E27FC236}">
                <a16:creationId xmlns:a16="http://schemas.microsoft.com/office/drawing/2014/main" id="{DDD06F56-909B-84E7-543C-DFCD016D0486}"/>
              </a:ext>
            </a:extLst>
          </p:cNvPr>
          <p:cNvSpPr txBox="1"/>
          <p:nvPr/>
        </p:nvSpPr>
        <p:spPr>
          <a:xfrm>
            <a:off x="0" y="1944210"/>
            <a:ext cx="12192000" cy="369332"/>
          </a:xfrm>
          <a:prstGeom prst="rect">
            <a:avLst/>
          </a:prstGeom>
          <a:noFill/>
        </p:spPr>
        <p:txBody>
          <a:bodyPr wrap="square" numCol="2" rtlCol="0" anchor="t" anchorCtr="1">
            <a:spAutoFit/>
          </a:bodyPr>
          <a:lstStyle/>
          <a:p>
            <a:pPr algn="ctr"/>
            <a:r>
              <a:rPr lang="en-GB" dirty="0" err="1"/>
              <a:t>OpenPose</a:t>
            </a:r>
            <a:endParaRPr lang="en-GB" dirty="0"/>
          </a:p>
          <a:p>
            <a:pPr algn="ctr"/>
            <a:r>
              <a:rPr lang="en-GB" dirty="0" err="1"/>
              <a:t>OpenPifPaf</a:t>
            </a:r>
            <a:endParaRPr lang="en-GB" dirty="0"/>
          </a:p>
        </p:txBody>
      </p:sp>
      <p:pic>
        <p:nvPicPr>
          <p:cNvPr id="8" name="Picture 7" descr="A picture containing text, outdoor, road, tree&#10;&#10;Description automatically generated">
            <a:extLst>
              <a:ext uri="{FF2B5EF4-FFF2-40B4-BE49-F238E27FC236}">
                <a16:creationId xmlns:a16="http://schemas.microsoft.com/office/drawing/2014/main" id="{9DDB3916-3D23-0BCE-7B1B-4E011D3BC666}"/>
              </a:ext>
            </a:extLst>
          </p:cNvPr>
          <p:cNvPicPr>
            <a:picLocks noChangeAspect="1"/>
          </p:cNvPicPr>
          <p:nvPr/>
        </p:nvPicPr>
        <p:blipFill rotWithShape="1">
          <a:blip r:embed="rId2"/>
          <a:srcRect l="34" r="202"/>
          <a:stretch/>
        </p:blipFill>
        <p:spPr>
          <a:xfrm>
            <a:off x="6411708" y="2420999"/>
            <a:ext cx="5263850" cy="2425625"/>
          </a:xfrm>
          <a:prstGeom prst="rect">
            <a:avLst/>
          </a:prstGeom>
        </p:spPr>
      </p:pic>
      <p:pic>
        <p:nvPicPr>
          <p:cNvPr id="12" name="Picture 11" descr="A picture containing person, colorful&#10;&#10;Description automatically generated">
            <a:extLst>
              <a:ext uri="{FF2B5EF4-FFF2-40B4-BE49-F238E27FC236}">
                <a16:creationId xmlns:a16="http://schemas.microsoft.com/office/drawing/2014/main" id="{AD5F0D45-C413-DC0B-9B98-092131A5E55F}"/>
              </a:ext>
            </a:extLst>
          </p:cNvPr>
          <p:cNvPicPr>
            <a:picLocks noChangeAspect="1"/>
          </p:cNvPicPr>
          <p:nvPr/>
        </p:nvPicPr>
        <p:blipFill>
          <a:blip r:embed="rId3"/>
          <a:stretch>
            <a:fillRect/>
          </a:stretch>
        </p:blipFill>
        <p:spPr>
          <a:xfrm>
            <a:off x="510588" y="2421000"/>
            <a:ext cx="5269706" cy="2425625"/>
          </a:xfrm>
          <a:prstGeom prst="rect">
            <a:avLst/>
          </a:prstGeom>
        </p:spPr>
      </p:pic>
    </p:spTree>
    <p:extLst>
      <p:ext uri="{BB962C8B-B14F-4D97-AF65-F5344CB8AC3E}">
        <p14:creationId xmlns:p14="http://schemas.microsoft.com/office/powerpoint/2010/main" val="1382857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Work Progress</a:t>
            </a:r>
          </a:p>
        </p:txBody>
      </p:sp>
    </p:spTree>
    <p:extLst>
      <p:ext uri="{BB962C8B-B14F-4D97-AF65-F5344CB8AC3E}">
        <p14:creationId xmlns:p14="http://schemas.microsoft.com/office/powerpoint/2010/main" val="4271159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normAutofit/>
          </a:bodyPr>
          <a:lstStyle/>
          <a:p>
            <a:r>
              <a:rPr lang="en-US" sz="3200" dirty="0"/>
              <a:t>Sensor BHI260AP</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152775"/>
            <a:ext cx="5686795" cy="2768631"/>
          </a:xfrm>
        </p:spPr>
        <p:txBody>
          <a:bodyPr>
            <a:noAutofit/>
          </a:bodyPr>
          <a:lstStyle/>
          <a:p>
            <a:pPr marL="285750" indent="-285750">
              <a:buFont typeface="Arial" panose="020B0604020202020204" pitchFamily="34" charset="0"/>
              <a:buChar char="•"/>
            </a:pPr>
            <a:r>
              <a:rPr lang="en-GB" sz="1600" dirty="0"/>
              <a:t>BHI260AP is a smart sensor with integrated Inertial Measurement Unit (IMU) from Bosch </a:t>
            </a:r>
            <a:r>
              <a:rPr lang="en-GB" sz="1600" dirty="0" err="1"/>
              <a:t>Sensortec</a:t>
            </a:r>
            <a:r>
              <a:rPr lang="en-GB" sz="1600" dirty="0"/>
              <a:t>.</a:t>
            </a:r>
          </a:p>
          <a:p>
            <a:pPr marL="285750" indent="-285750">
              <a:buFont typeface="Arial" panose="020B0604020202020204" pitchFamily="34" charset="0"/>
              <a:buChar char="•"/>
            </a:pPr>
            <a:r>
              <a:rPr lang="en-GB" sz="1600" dirty="0"/>
              <a:t>It could be used to help detect gestures with the end goal of helping and automating the </a:t>
            </a:r>
            <a:r>
              <a:rPr lang="en-US" sz="1600" dirty="0"/>
              <a:t>labeling</a:t>
            </a:r>
            <a:r>
              <a:rPr lang="en-GB" sz="1600" dirty="0"/>
              <a:t> of the model training data.</a:t>
            </a:r>
            <a:endParaRPr lang="en-US" sz="1600" dirty="0"/>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GB" dirty="0"/>
              <a:t>Robot Action Anticipation for Collaborative Assembly Tasks</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9DFD55-3C28-40EF-9E31-A92D2E4017FF}" type="slidenum">
              <a:rPr kumimoji="0" lang="en-US" sz="900" b="0" i="0" u="none" strike="noStrike" kern="1200" cap="none" spc="0" normalizeH="0" baseline="0" noProof="0" smtClean="0">
                <a:ln>
                  <a:noFill/>
                </a:ln>
                <a:solidFill>
                  <a:prstClr val="black">
                    <a:tint val="75000"/>
                  </a:prstClr>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900" b="0" i="0" u="none" strike="noStrike" kern="1200" cap="none" spc="0" normalizeH="0" baseline="0" noProof="0" dirty="0">
              <a:ln>
                <a:noFill/>
              </a:ln>
              <a:solidFill>
                <a:prstClr val="black">
                  <a:tint val="75000"/>
                </a:prstClr>
              </a:solidFill>
              <a:effectLst/>
              <a:uLnTx/>
              <a:uFillTx/>
              <a:latin typeface="Tenorite"/>
              <a:ea typeface="+mn-ea"/>
              <a:cs typeface="+mn-cs"/>
            </a:endParaRPr>
          </a:p>
        </p:txBody>
      </p:sp>
      <p:pic>
        <p:nvPicPr>
          <p:cNvPr id="7" name="Picture 6" descr="A close-up of a circuit board&#10;&#10;Description automatically generated with medium confidence">
            <a:extLst>
              <a:ext uri="{FF2B5EF4-FFF2-40B4-BE49-F238E27FC236}">
                <a16:creationId xmlns:a16="http://schemas.microsoft.com/office/drawing/2014/main" id="{7BC675D0-47CF-48F8-6A2F-48BF4F841D3C}"/>
              </a:ext>
            </a:extLst>
          </p:cNvPr>
          <p:cNvPicPr>
            <a:picLocks noChangeAspect="1"/>
          </p:cNvPicPr>
          <p:nvPr/>
        </p:nvPicPr>
        <p:blipFill>
          <a:blip r:embed="rId2"/>
          <a:stretch>
            <a:fillRect/>
          </a:stretch>
        </p:blipFill>
        <p:spPr>
          <a:xfrm rot="16200000">
            <a:off x="8680026" y="3466656"/>
            <a:ext cx="3397231" cy="1950318"/>
          </a:xfrm>
          <a:prstGeom prst="rect">
            <a:avLst/>
          </a:prstGeom>
        </p:spPr>
      </p:pic>
    </p:spTree>
    <p:extLst>
      <p:ext uri="{BB962C8B-B14F-4D97-AF65-F5344CB8AC3E}">
        <p14:creationId xmlns:p14="http://schemas.microsoft.com/office/powerpoint/2010/main" val="1702807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
        <p:nvSpPr>
          <p:cNvPr id="6" name="Title 1">
            <a:extLst>
              <a:ext uri="{FF2B5EF4-FFF2-40B4-BE49-F238E27FC236}">
                <a16:creationId xmlns:a16="http://schemas.microsoft.com/office/drawing/2014/main" id="{8A8AFEC6-6062-7A68-6A92-F5D9E434D16C}"/>
              </a:ext>
            </a:extLst>
          </p:cNvPr>
          <p:cNvSpPr txBox="1">
            <a:spLocks/>
          </p:cNvSpPr>
          <p:nvPr/>
        </p:nvSpPr>
        <p:spPr>
          <a:xfrm>
            <a:off x="0" y="949910"/>
            <a:ext cx="12192000" cy="5141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US" sz="3200" dirty="0"/>
              <a:t>Communication Approaches</a:t>
            </a:r>
            <a:endParaRPr lang="en-GB" sz="3200" dirty="0"/>
          </a:p>
        </p:txBody>
      </p:sp>
      <p:sp>
        <p:nvSpPr>
          <p:cNvPr id="7" name="Text Placeholder 2">
            <a:extLst>
              <a:ext uri="{FF2B5EF4-FFF2-40B4-BE49-F238E27FC236}">
                <a16:creationId xmlns:a16="http://schemas.microsoft.com/office/drawing/2014/main" id="{87644F53-9BEC-0B9E-285F-CA3DE6679B3A}"/>
              </a:ext>
            </a:extLst>
          </p:cNvPr>
          <p:cNvSpPr txBox="1">
            <a:spLocks/>
          </p:cNvSpPr>
          <p:nvPr/>
        </p:nvSpPr>
        <p:spPr>
          <a:xfrm>
            <a:off x="2721584" y="1894085"/>
            <a:ext cx="6748832" cy="142875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solidFill>
                  <a:schemeClr val="tx1"/>
                </a:solidFill>
              </a:rPr>
              <a:t>Three options were tested</a:t>
            </a:r>
            <a:r>
              <a:rPr lang="en-US" dirty="0">
                <a:solidFill>
                  <a:schemeClr val="tx1"/>
                </a:solidFill>
              </a:rPr>
              <a:t> for establishing communication with the sensor</a:t>
            </a:r>
            <a:r>
              <a:rPr lang="en-US" sz="1600" dirty="0">
                <a:solidFill>
                  <a:schemeClr val="tx1"/>
                </a:solidFill>
              </a:rPr>
              <a:t>:</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C++ API – does not compile;</a:t>
            </a:r>
          </a:p>
          <a:p>
            <a:pPr marL="285750" indent="-285750">
              <a:buFont typeface="Arial" panose="020B0604020202020204" pitchFamily="34" charset="0"/>
              <a:buChar char="•"/>
            </a:pPr>
            <a:r>
              <a:rPr lang="en-GB" dirty="0">
                <a:solidFill>
                  <a:schemeClr val="tx1"/>
                </a:solidFill>
              </a:rPr>
              <a:t>Python API – connects but there is no documentation;</a:t>
            </a:r>
          </a:p>
          <a:p>
            <a:pPr marL="285750" indent="-285750">
              <a:buFont typeface="Arial" panose="020B0604020202020204" pitchFamily="34" charset="0"/>
              <a:buChar char="•"/>
            </a:pPr>
            <a:r>
              <a:rPr lang="en-GB" dirty="0">
                <a:solidFill>
                  <a:schemeClr val="tx1"/>
                </a:solidFill>
              </a:rPr>
              <a:t>Development Desktop 2.0 – collects data but only works in windows.</a:t>
            </a:r>
          </a:p>
        </p:txBody>
      </p:sp>
      <p:pic>
        <p:nvPicPr>
          <p:cNvPr id="9" name="Picture 8" descr="Chart&#10;&#10;Description automatically generated">
            <a:extLst>
              <a:ext uri="{FF2B5EF4-FFF2-40B4-BE49-F238E27FC236}">
                <a16:creationId xmlns:a16="http://schemas.microsoft.com/office/drawing/2014/main" id="{3D929BC1-6878-29DD-4AA9-0FA02E3B5E91}"/>
              </a:ext>
            </a:extLst>
          </p:cNvPr>
          <p:cNvPicPr>
            <a:picLocks noChangeAspect="1"/>
          </p:cNvPicPr>
          <p:nvPr/>
        </p:nvPicPr>
        <p:blipFill>
          <a:blip r:embed="rId2"/>
          <a:stretch>
            <a:fillRect/>
          </a:stretch>
        </p:blipFill>
        <p:spPr>
          <a:xfrm>
            <a:off x="3553631" y="3474485"/>
            <a:ext cx="5084737" cy="2705958"/>
          </a:xfrm>
          <a:prstGeom prst="rect">
            <a:avLst/>
          </a:prstGeom>
        </p:spPr>
      </p:pic>
    </p:spTree>
    <p:extLst>
      <p:ext uri="{BB962C8B-B14F-4D97-AF65-F5344CB8AC3E}">
        <p14:creationId xmlns:p14="http://schemas.microsoft.com/office/powerpoint/2010/main" val="1098810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Work Planning</a:t>
            </a:r>
          </a:p>
        </p:txBody>
      </p:sp>
    </p:spTree>
    <p:extLst>
      <p:ext uri="{BB962C8B-B14F-4D97-AF65-F5344CB8AC3E}">
        <p14:creationId xmlns:p14="http://schemas.microsoft.com/office/powerpoint/2010/main" val="2433150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892177"/>
            <a:ext cx="8421688" cy="1325563"/>
          </a:xfrm>
        </p:spPr>
        <p:txBody>
          <a:bodyPr>
            <a:normAutofit/>
          </a:bodyPr>
          <a:lstStyle/>
          <a:p>
            <a:pPr algn="ctr"/>
            <a:r>
              <a:rPr lang="en-US" sz="3200" dirty="0"/>
              <a:t>Future Work Planning</a:t>
            </a:r>
            <a:endParaRPr lang="en-GB" sz="3200" dirty="0"/>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26</a:t>
            </a:fld>
            <a:endParaRPr lang="en-US" dirty="0"/>
          </a:p>
        </p:txBody>
      </p:sp>
      <p:pic>
        <p:nvPicPr>
          <p:cNvPr id="5" name="Picture 4" descr="Timeline&#10;&#10;Description automatically generated">
            <a:extLst>
              <a:ext uri="{FF2B5EF4-FFF2-40B4-BE49-F238E27FC236}">
                <a16:creationId xmlns:a16="http://schemas.microsoft.com/office/drawing/2014/main" id="{BCFB6882-C223-D1F7-4834-BB97CB9E5208}"/>
              </a:ext>
            </a:extLst>
          </p:cNvPr>
          <p:cNvPicPr>
            <a:picLocks noChangeAspect="1"/>
          </p:cNvPicPr>
          <p:nvPr/>
        </p:nvPicPr>
        <p:blipFill>
          <a:blip r:embed="rId2"/>
          <a:stretch>
            <a:fillRect/>
          </a:stretch>
        </p:blipFill>
        <p:spPr>
          <a:xfrm>
            <a:off x="765348" y="2603844"/>
            <a:ext cx="10661304" cy="2880610"/>
          </a:xfrm>
          <a:prstGeom prst="rect">
            <a:avLst/>
          </a:prstGeom>
        </p:spPr>
      </p:pic>
    </p:spTree>
    <p:extLst>
      <p:ext uri="{BB962C8B-B14F-4D97-AF65-F5344CB8AC3E}">
        <p14:creationId xmlns:p14="http://schemas.microsoft.com/office/powerpoint/2010/main" val="2843571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Conclusion</a:t>
            </a:r>
          </a:p>
        </p:txBody>
      </p:sp>
    </p:spTree>
    <p:extLst>
      <p:ext uri="{BB962C8B-B14F-4D97-AF65-F5344CB8AC3E}">
        <p14:creationId xmlns:p14="http://schemas.microsoft.com/office/powerpoint/2010/main" val="660460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338139"/>
            <a:ext cx="5111750" cy="1204912"/>
          </a:xfrm>
        </p:spPr>
        <p:txBody>
          <a:bodyPr>
            <a:normAutofit/>
          </a:bodyPr>
          <a:lstStyle/>
          <a:p>
            <a:r>
              <a:rPr lang="en-US" sz="3200" dirty="0"/>
              <a:t>Conclusion</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1865357"/>
            <a:ext cx="5229595" cy="4029415"/>
          </a:xfrm>
        </p:spPr>
        <p:txBody>
          <a:bodyPr>
            <a:noAutofit/>
          </a:bodyPr>
          <a:lstStyle/>
          <a:p>
            <a:pPr marL="285750" indent="-285750">
              <a:buFont typeface="Arial" panose="020B0604020202020204" pitchFamily="34" charset="0"/>
              <a:buChar char="•"/>
            </a:pPr>
            <a:r>
              <a:rPr lang="en-US" sz="1600" dirty="0"/>
              <a:t>There was a clear predominance of RGB cameras for perception;</a:t>
            </a:r>
          </a:p>
          <a:p>
            <a:pPr marL="285750" indent="-285750">
              <a:buFont typeface="Arial" panose="020B0604020202020204" pitchFamily="34" charset="0"/>
              <a:buChar char="•"/>
            </a:pPr>
            <a:r>
              <a:rPr lang="en-US" sz="1600" dirty="0"/>
              <a:t>LSTMs and CNNs were the most common predictive models;</a:t>
            </a:r>
          </a:p>
          <a:p>
            <a:pPr marL="285750" indent="-285750">
              <a:buFont typeface="Arial" panose="020B0604020202020204" pitchFamily="34" charset="0"/>
              <a:buChar char="•"/>
            </a:pPr>
            <a:r>
              <a:rPr lang="en-US" sz="1600" dirty="0"/>
              <a:t>Some relevant tools were reviewed;</a:t>
            </a:r>
          </a:p>
          <a:p>
            <a:pPr marL="285750" indent="-285750">
              <a:buFont typeface="Arial" panose="020B0604020202020204" pitchFamily="34" charset="0"/>
              <a:buChar char="•"/>
            </a:pPr>
            <a:r>
              <a:rPr lang="en-US" sz="1600" dirty="0"/>
              <a:t>An inertial sensor was tested although further work is necessary for it to be useful;</a:t>
            </a:r>
          </a:p>
          <a:p>
            <a:pPr marL="285750" indent="-285750">
              <a:buFont typeface="Arial" panose="020B0604020202020204" pitchFamily="34" charset="0"/>
              <a:buChar char="•"/>
            </a:pPr>
            <a:r>
              <a:rPr lang="en-US" sz="1600" dirty="0"/>
              <a:t>The tasks for the second semester are scheduled.</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28</a:t>
            </a:fld>
            <a:endParaRPr lang="en-US" dirty="0"/>
          </a:p>
        </p:txBody>
      </p:sp>
    </p:spTree>
    <p:extLst>
      <p:ext uri="{BB962C8B-B14F-4D97-AF65-F5344CB8AC3E}">
        <p14:creationId xmlns:p14="http://schemas.microsoft.com/office/powerpoint/2010/main" val="3510001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5779363" y="6356350"/>
            <a:ext cx="3361915" cy="365125"/>
          </a:xfrm>
        </p:spPr>
        <p:txBody>
          <a:bodyPr/>
          <a:lstStyle/>
          <a:p>
            <a:r>
              <a:rPr lang="en-GB" dirty="0"/>
              <a:t>Robot Action Anticipation for Collaborative Assembly Tasks</a:t>
            </a:r>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61293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Problem Introduction</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354312" cy="365125"/>
          </a:xfrm>
        </p:spPr>
        <p:txBody>
          <a:bodyPr>
            <a:normAutofit/>
          </a:bodyPr>
          <a:lstStyle/>
          <a:p>
            <a:endParaRPr lang="en-US" dirty="0"/>
          </a:p>
        </p:txBody>
      </p:sp>
    </p:spTree>
    <p:extLst>
      <p:ext uri="{BB962C8B-B14F-4D97-AF65-F5344CB8AC3E}">
        <p14:creationId xmlns:p14="http://schemas.microsoft.com/office/powerpoint/2010/main" val="2689344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671639"/>
            <a:ext cx="5111750" cy="1204912"/>
          </a:xfrm>
        </p:spPr>
        <p:txBody>
          <a:bodyPr>
            <a:normAutofit/>
          </a:bodyPr>
          <a:lstStyle/>
          <a:p>
            <a:r>
              <a:rPr lang="en-US" sz="3200"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429000"/>
            <a:ext cx="5111750" cy="2340531"/>
          </a:xfrm>
        </p:spPr>
        <p:txBody>
          <a:bodyPr>
            <a:noAutofit/>
          </a:bodyPr>
          <a:lstStyle/>
          <a:p>
            <a:r>
              <a:rPr lang="en-GB" sz="1600" dirty="0"/>
              <a:t>The concept of Human-Robot Collaboration (HRC) involves the research of mechanisms that allow humans and robots to work together to achieve a shared goal.</a:t>
            </a:r>
          </a:p>
          <a:p>
            <a:r>
              <a:rPr lang="en-GB" sz="1600" dirty="0"/>
              <a:t>However, to achieve true collaboration, it is not enough to react to the partner’s movements and intentions, the robot must anticipate them.</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GB" dirty="0"/>
              <a:t>Robot Action Anticipation for Collaborative Assembly Tasks</a:t>
            </a:r>
            <a:endParaRPr lang="en-US" dirty="0"/>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88865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
        <p:nvSpPr>
          <p:cNvPr id="12" name="Title 1">
            <a:extLst>
              <a:ext uri="{FF2B5EF4-FFF2-40B4-BE49-F238E27FC236}">
                <a16:creationId xmlns:a16="http://schemas.microsoft.com/office/drawing/2014/main" id="{D7B87B01-60CF-C0E3-0DC4-CFB25B12E2CE}"/>
              </a:ext>
            </a:extLst>
          </p:cNvPr>
          <p:cNvSpPr txBox="1">
            <a:spLocks/>
          </p:cNvSpPr>
          <p:nvPr/>
        </p:nvSpPr>
        <p:spPr>
          <a:xfrm>
            <a:off x="0" y="949910"/>
            <a:ext cx="12192000" cy="5141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sz="3200" dirty="0"/>
              <a:t>What is Anticipation?    </a:t>
            </a:r>
          </a:p>
        </p:txBody>
      </p:sp>
      <p:sp>
        <p:nvSpPr>
          <p:cNvPr id="13" name="Text Placeholder 2">
            <a:extLst>
              <a:ext uri="{FF2B5EF4-FFF2-40B4-BE49-F238E27FC236}">
                <a16:creationId xmlns:a16="http://schemas.microsoft.com/office/drawing/2014/main" id="{0154E884-5FF0-45CC-1C48-290FF6DEAAFC}"/>
              </a:ext>
            </a:extLst>
          </p:cNvPr>
          <p:cNvSpPr txBox="1">
            <a:spLocks/>
          </p:cNvSpPr>
          <p:nvPr/>
        </p:nvSpPr>
        <p:spPr>
          <a:xfrm>
            <a:off x="1956098" y="1743366"/>
            <a:ext cx="8279803" cy="115700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solidFill>
                  <a:schemeClr val="tx1"/>
                </a:solidFill>
              </a:rPr>
              <a:t>Anticipation is viewed as the impact of predictions on the current </a:t>
            </a:r>
            <a:r>
              <a:rPr lang="en-GB" dirty="0" err="1">
                <a:solidFill>
                  <a:schemeClr val="tx1"/>
                </a:solidFill>
              </a:rPr>
              <a:t>behavior</a:t>
            </a:r>
            <a:r>
              <a:rPr lang="en-GB" dirty="0">
                <a:solidFill>
                  <a:schemeClr val="tx1"/>
                </a:solidFill>
              </a:rPr>
              <a:t> of a system, be it natural or artificial;</a:t>
            </a:r>
          </a:p>
          <a:p>
            <a:pPr marL="285750" indent="-285750">
              <a:buFont typeface="Arial" panose="020B0604020202020204" pitchFamily="34" charset="0"/>
              <a:buChar char="•"/>
            </a:pPr>
            <a:r>
              <a:rPr lang="en-GB" dirty="0">
                <a:solidFill>
                  <a:schemeClr val="tx1"/>
                </a:solidFill>
              </a:rPr>
              <a:t>Anticipatory robots make decisions based on current states and predicted future states using predictive models of the environment.</a:t>
            </a:r>
          </a:p>
        </p:txBody>
      </p:sp>
      <p:pic>
        <p:nvPicPr>
          <p:cNvPr id="14" name="Picture 13">
            <a:extLst>
              <a:ext uri="{FF2B5EF4-FFF2-40B4-BE49-F238E27FC236}">
                <a16:creationId xmlns:a16="http://schemas.microsoft.com/office/drawing/2014/main" id="{4A8060A6-E54F-D41B-6C3F-3599CDAF4629}"/>
              </a:ext>
            </a:extLst>
          </p:cNvPr>
          <p:cNvPicPr>
            <a:picLocks noChangeAspect="1"/>
          </p:cNvPicPr>
          <p:nvPr/>
        </p:nvPicPr>
        <p:blipFill>
          <a:blip r:embed="rId2"/>
          <a:stretch>
            <a:fillRect/>
          </a:stretch>
        </p:blipFill>
        <p:spPr>
          <a:xfrm>
            <a:off x="1746846" y="2982054"/>
            <a:ext cx="8698308" cy="2926036"/>
          </a:xfrm>
          <a:prstGeom prst="rect">
            <a:avLst/>
          </a:prstGeom>
        </p:spPr>
      </p:pic>
    </p:spTree>
    <p:extLst>
      <p:ext uri="{BB962C8B-B14F-4D97-AF65-F5344CB8AC3E}">
        <p14:creationId xmlns:p14="http://schemas.microsoft.com/office/powerpoint/2010/main" val="613213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
        <p:nvSpPr>
          <p:cNvPr id="43" name="Title 1">
            <a:extLst>
              <a:ext uri="{FF2B5EF4-FFF2-40B4-BE49-F238E27FC236}">
                <a16:creationId xmlns:a16="http://schemas.microsoft.com/office/drawing/2014/main" id="{38D7EF77-51EF-9939-1B25-865A78B9363C}"/>
              </a:ext>
            </a:extLst>
          </p:cNvPr>
          <p:cNvSpPr>
            <a:spLocks noGrp="1"/>
          </p:cNvSpPr>
          <p:nvPr>
            <p:ph type="title"/>
          </p:nvPr>
        </p:nvSpPr>
        <p:spPr>
          <a:xfrm>
            <a:off x="1885156" y="892177"/>
            <a:ext cx="8421688" cy="1325563"/>
          </a:xfrm>
        </p:spPr>
        <p:txBody>
          <a:bodyPr>
            <a:normAutofit/>
          </a:bodyPr>
          <a:lstStyle/>
          <a:p>
            <a:r>
              <a:rPr lang="en-US" sz="3200" dirty="0"/>
              <a:t>PROBLEM Definition</a:t>
            </a:r>
          </a:p>
        </p:txBody>
      </p:sp>
      <p:sp>
        <p:nvSpPr>
          <p:cNvPr id="44" name="Text Placeholder 2">
            <a:extLst>
              <a:ext uri="{FF2B5EF4-FFF2-40B4-BE49-F238E27FC236}">
                <a16:creationId xmlns:a16="http://schemas.microsoft.com/office/drawing/2014/main" id="{05838C96-2F47-7BE2-F42E-03E68B25DF80}"/>
              </a:ext>
            </a:extLst>
          </p:cNvPr>
          <p:cNvSpPr>
            <a:spLocks noGrp="1"/>
          </p:cNvSpPr>
          <p:nvPr>
            <p:ph type="body" idx="1"/>
          </p:nvPr>
        </p:nvSpPr>
        <p:spPr>
          <a:xfrm>
            <a:off x="1048806" y="2217741"/>
            <a:ext cx="4261151" cy="3514642"/>
          </a:xfrm>
        </p:spPr>
        <p:txBody>
          <a:bodyPr anchor="t" anchorCtr="0">
            <a:noAutofit/>
          </a:bodyPr>
          <a:lstStyle/>
          <a:p>
            <a:pPr algn="l"/>
            <a:r>
              <a:rPr lang="en-GB" sz="1600" dirty="0"/>
              <a:t>This dissertation aims at the development of an anticipatory system that allows to enhance human-robot collaboration in industrial settings under the AUGMANITY mobilizing project.</a:t>
            </a:r>
          </a:p>
          <a:p>
            <a:pPr algn="l"/>
            <a:r>
              <a:rPr lang="en-GB" sz="1600" dirty="0"/>
              <a:t>Use case: The collaborative robot’s main function will be to assist with the assembly task by placing the parts of gas boiler for water heating in the jig while coordinating its actions with those of the human operator.</a:t>
            </a:r>
            <a:endParaRPr lang="en-US" sz="1600" dirty="0"/>
          </a:p>
        </p:txBody>
      </p:sp>
      <p:pic>
        <p:nvPicPr>
          <p:cNvPr id="45" name="Picture 44" descr="A picture containing indoor, kitchen, person, preparing&#10;&#10;Description automatically generated">
            <a:extLst>
              <a:ext uri="{FF2B5EF4-FFF2-40B4-BE49-F238E27FC236}">
                <a16:creationId xmlns:a16="http://schemas.microsoft.com/office/drawing/2014/main" id="{9DBB7912-7E64-8E6A-2B8B-3962E6ED339E}"/>
              </a:ext>
            </a:extLst>
          </p:cNvPr>
          <p:cNvPicPr>
            <a:picLocks noChangeAspect="1"/>
          </p:cNvPicPr>
          <p:nvPr/>
        </p:nvPicPr>
        <p:blipFill>
          <a:blip r:embed="rId2"/>
          <a:stretch>
            <a:fillRect/>
          </a:stretch>
        </p:blipFill>
        <p:spPr>
          <a:xfrm>
            <a:off x="5309957" y="3617307"/>
            <a:ext cx="6153867" cy="2115077"/>
          </a:xfrm>
          <a:prstGeom prst="rect">
            <a:avLst/>
          </a:prstGeom>
        </p:spPr>
      </p:pic>
      <p:pic>
        <p:nvPicPr>
          <p:cNvPr id="46" name="Picture 6" descr="CeNTI - Centre for Nanotechnology and Smart Materials - AUGMANITY">
            <a:extLst>
              <a:ext uri="{FF2B5EF4-FFF2-40B4-BE49-F238E27FC236}">
                <a16:creationId xmlns:a16="http://schemas.microsoft.com/office/drawing/2014/main" id="{6B24C05C-AB48-E0E7-35D5-B78C93BBC7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435" y="2022786"/>
            <a:ext cx="2532909" cy="1217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301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Collaborative Robotics</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354312" cy="365125"/>
          </a:xfrm>
        </p:spPr>
        <p:txBody>
          <a:bodyPr>
            <a:normAutofit/>
          </a:bodyPr>
          <a:lstStyle/>
          <a:p>
            <a:endParaRPr lang="en-US" dirty="0"/>
          </a:p>
        </p:txBody>
      </p:sp>
    </p:spTree>
    <p:extLst>
      <p:ext uri="{BB962C8B-B14F-4D97-AF65-F5344CB8AC3E}">
        <p14:creationId xmlns:p14="http://schemas.microsoft.com/office/powerpoint/2010/main" val="1356652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pic>
        <p:nvPicPr>
          <p:cNvPr id="9" name="Picture 8" descr="Diagram&#10;&#10;Description automatically generated">
            <a:extLst>
              <a:ext uri="{FF2B5EF4-FFF2-40B4-BE49-F238E27FC236}">
                <a16:creationId xmlns:a16="http://schemas.microsoft.com/office/drawing/2014/main" id="{8456650A-3FDB-FDF1-28C6-43DCECA70282}"/>
              </a:ext>
            </a:extLst>
          </p:cNvPr>
          <p:cNvPicPr>
            <a:picLocks noChangeAspect="1"/>
          </p:cNvPicPr>
          <p:nvPr/>
        </p:nvPicPr>
        <p:blipFill>
          <a:blip r:embed="rId2"/>
          <a:stretch>
            <a:fillRect/>
          </a:stretch>
        </p:blipFill>
        <p:spPr>
          <a:xfrm>
            <a:off x="2499594" y="1231767"/>
            <a:ext cx="7192811" cy="4967198"/>
          </a:xfrm>
          <a:prstGeom prst="rect">
            <a:avLst/>
          </a:prstGeom>
        </p:spPr>
      </p:pic>
      <p:sp>
        <p:nvSpPr>
          <p:cNvPr id="10" name="Title 1">
            <a:extLst>
              <a:ext uri="{FF2B5EF4-FFF2-40B4-BE49-F238E27FC236}">
                <a16:creationId xmlns:a16="http://schemas.microsoft.com/office/drawing/2014/main" id="{A142C637-8BBB-516C-E43C-D466A29E191A}"/>
              </a:ext>
            </a:extLst>
          </p:cNvPr>
          <p:cNvSpPr>
            <a:spLocks noGrp="1"/>
          </p:cNvSpPr>
          <p:nvPr>
            <p:ph type="title"/>
          </p:nvPr>
        </p:nvSpPr>
        <p:spPr>
          <a:xfrm>
            <a:off x="0" y="559292"/>
            <a:ext cx="12192000" cy="515091"/>
          </a:xfrm>
        </p:spPr>
        <p:txBody>
          <a:bodyPr>
            <a:normAutofit fontScale="90000"/>
          </a:bodyPr>
          <a:lstStyle/>
          <a:p>
            <a:r>
              <a:rPr lang="en-US" sz="3200" dirty="0"/>
              <a:t>Human ROBOT Communication</a:t>
            </a:r>
          </a:p>
        </p:txBody>
      </p:sp>
    </p:spTree>
    <p:extLst>
      <p:ext uri="{BB962C8B-B14F-4D97-AF65-F5344CB8AC3E}">
        <p14:creationId xmlns:p14="http://schemas.microsoft.com/office/powerpoint/2010/main" val="3565229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GB" dirty="0"/>
              <a:t>Robot Action Anticipation for Collaborative Assembly Tasks</a:t>
            </a:r>
            <a:endParaRPr lang="en-US" dirty="0"/>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9" name="Title 1">
            <a:extLst>
              <a:ext uri="{FF2B5EF4-FFF2-40B4-BE49-F238E27FC236}">
                <a16:creationId xmlns:a16="http://schemas.microsoft.com/office/drawing/2014/main" id="{73416EA8-B1DF-AC40-3A5A-6F7AAF62B6E4}"/>
              </a:ext>
            </a:extLst>
          </p:cNvPr>
          <p:cNvSpPr txBox="1">
            <a:spLocks/>
          </p:cNvSpPr>
          <p:nvPr/>
        </p:nvSpPr>
        <p:spPr>
          <a:xfrm>
            <a:off x="0" y="949910"/>
            <a:ext cx="12192000" cy="5141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ctr"/>
            <a:r>
              <a:rPr lang="en-GB" sz="3200" dirty="0"/>
              <a:t>SAFETY in Collaboration</a:t>
            </a:r>
          </a:p>
        </p:txBody>
      </p:sp>
      <p:sp>
        <p:nvSpPr>
          <p:cNvPr id="12" name="Text Placeholder 2">
            <a:extLst>
              <a:ext uri="{FF2B5EF4-FFF2-40B4-BE49-F238E27FC236}">
                <a16:creationId xmlns:a16="http://schemas.microsoft.com/office/drawing/2014/main" id="{11E87D60-BB37-6950-2D01-85746A87413D}"/>
              </a:ext>
            </a:extLst>
          </p:cNvPr>
          <p:cNvSpPr txBox="1">
            <a:spLocks/>
          </p:cNvSpPr>
          <p:nvPr/>
        </p:nvSpPr>
        <p:spPr>
          <a:xfrm>
            <a:off x="2209800" y="1639010"/>
            <a:ext cx="7772400" cy="144475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600" cap="none" dirty="0">
                <a:solidFill>
                  <a:schemeClr val="tx1"/>
                </a:solidFill>
                <a:latin typeface="+mn-lt"/>
              </a:rPr>
              <a:t>Safety is a critical topic in Human-Robot Collaboration;</a:t>
            </a:r>
          </a:p>
          <a:p>
            <a:pPr marL="285750" indent="-285750">
              <a:buFont typeface="Arial" panose="020B0604020202020204" pitchFamily="34" charset="0"/>
              <a:buChar char="•"/>
            </a:pPr>
            <a:r>
              <a:rPr lang="en-US" dirty="0">
                <a:solidFill>
                  <a:schemeClr val="tx1"/>
                </a:solidFill>
              </a:rPr>
              <a:t>Traditional robots are in an isolated workspace so that they do not injure humans;</a:t>
            </a:r>
            <a:endParaRPr lang="en-US" sz="1600" cap="none" dirty="0">
              <a:solidFill>
                <a:schemeClr val="tx1"/>
              </a:solidFill>
              <a:latin typeface="+mn-lt"/>
            </a:endParaRPr>
          </a:p>
          <a:p>
            <a:pPr marL="285750" indent="-285750">
              <a:buFont typeface="Arial" panose="020B0604020202020204" pitchFamily="34" charset="0"/>
              <a:buChar char="•"/>
            </a:pPr>
            <a:r>
              <a:rPr lang="en-GB" dirty="0">
                <a:solidFill>
                  <a:schemeClr val="tx1"/>
                </a:solidFill>
              </a:rPr>
              <a:t>Collaborative robots need to be able to work with humans without injuring them;</a:t>
            </a:r>
          </a:p>
          <a:p>
            <a:pPr marL="285750" indent="-285750">
              <a:buFont typeface="Arial" panose="020B0604020202020204" pitchFamily="34" charset="0"/>
              <a:buChar char="•"/>
            </a:pPr>
            <a:r>
              <a:rPr lang="en-GB" dirty="0">
                <a:solidFill>
                  <a:schemeClr val="tx1"/>
                </a:solidFill>
              </a:rPr>
              <a:t>ISO 10218-1 and 10218-2 are two norms created for this.</a:t>
            </a:r>
            <a:endParaRPr lang="en-US" dirty="0">
              <a:solidFill>
                <a:schemeClr val="tx1"/>
              </a:solidFill>
            </a:endParaRPr>
          </a:p>
        </p:txBody>
      </p:sp>
      <p:pic>
        <p:nvPicPr>
          <p:cNvPr id="13" name="Picture 12">
            <a:extLst>
              <a:ext uri="{FF2B5EF4-FFF2-40B4-BE49-F238E27FC236}">
                <a16:creationId xmlns:a16="http://schemas.microsoft.com/office/drawing/2014/main" id="{7FF673AF-8EEE-2D13-ED6A-DBA404E52D69}"/>
              </a:ext>
            </a:extLst>
          </p:cNvPr>
          <p:cNvPicPr>
            <a:picLocks noChangeAspect="1"/>
          </p:cNvPicPr>
          <p:nvPr/>
        </p:nvPicPr>
        <p:blipFill rotWithShape="1">
          <a:blip r:embed="rId2"/>
          <a:srcRect r="13949"/>
          <a:stretch/>
        </p:blipFill>
        <p:spPr>
          <a:xfrm>
            <a:off x="1544640" y="3372289"/>
            <a:ext cx="3922712" cy="2670015"/>
          </a:xfrm>
          <a:prstGeom prst="rect">
            <a:avLst/>
          </a:prstGeom>
        </p:spPr>
      </p:pic>
      <p:pic>
        <p:nvPicPr>
          <p:cNvPr id="14" name="Picture 13">
            <a:extLst>
              <a:ext uri="{FF2B5EF4-FFF2-40B4-BE49-F238E27FC236}">
                <a16:creationId xmlns:a16="http://schemas.microsoft.com/office/drawing/2014/main" id="{120EF1AC-B147-0C66-F202-92D46062DA7E}"/>
              </a:ext>
            </a:extLst>
          </p:cNvPr>
          <p:cNvPicPr>
            <a:picLocks noChangeAspect="1"/>
          </p:cNvPicPr>
          <p:nvPr/>
        </p:nvPicPr>
        <p:blipFill rotWithShape="1">
          <a:blip r:embed="rId3"/>
          <a:srcRect l="1095" t="1647" r="32763" b="926"/>
          <a:stretch/>
        </p:blipFill>
        <p:spPr>
          <a:xfrm>
            <a:off x="6724650" y="3372289"/>
            <a:ext cx="3578056" cy="2670015"/>
          </a:xfrm>
          <a:prstGeom prst="rect">
            <a:avLst/>
          </a:prstGeom>
        </p:spPr>
      </p:pic>
    </p:spTree>
    <p:extLst>
      <p:ext uri="{BB962C8B-B14F-4D97-AF65-F5344CB8AC3E}">
        <p14:creationId xmlns:p14="http://schemas.microsoft.com/office/powerpoint/2010/main" val="2506278845"/>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http://schemas.microsoft.com/sharepoint/v3"/>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230e9df3-be65-4c73-a93b-d1236ebd677e"/>
    <ds:schemaRef ds:uri="71af3243-3dd4-4a8d-8c0d-dd76da1f02a5"/>
    <ds:schemaRef ds:uri="http://www.w3.org/XML/1998/namespace"/>
  </ds:schemaRefs>
</ds:datastoreItem>
</file>

<file path=customXml/itemProps3.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0</TotalTime>
  <Words>1024</Words>
  <Application>Microsoft Office PowerPoint</Application>
  <PresentationFormat>Widescreen</PresentationFormat>
  <Paragraphs>172</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Tenorite</vt:lpstr>
      <vt:lpstr>Office Theme</vt:lpstr>
      <vt:lpstr>ROBOT Action Anticipation FOR COLLABORATIVE ASSEMBLY TASKS</vt:lpstr>
      <vt:lpstr>Outline</vt:lpstr>
      <vt:lpstr>Problem Introduction</vt:lpstr>
      <vt:lpstr>INTRODUCTION</vt:lpstr>
      <vt:lpstr>PowerPoint Presentation</vt:lpstr>
      <vt:lpstr>PROBLEM Definition</vt:lpstr>
      <vt:lpstr>Collaborative Robotics</vt:lpstr>
      <vt:lpstr>Human ROBOT Communication</vt:lpstr>
      <vt:lpstr>PowerPoint Presentation</vt:lpstr>
      <vt:lpstr>ISO 10218-1 and 10218-2 norms</vt:lpstr>
      <vt:lpstr>State of the Art Methods</vt:lpstr>
      <vt:lpstr>Perception</vt:lpstr>
      <vt:lpstr>Sensors</vt:lpstr>
      <vt:lpstr>PowerPoint Presentation</vt:lpstr>
      <vt:lpstr>Predictive Models</vt:lpstr>
      <vt:lpstr>Decision-Making</vt:lpstr>
      <vt:lpstr>PowerPoint Presentation</vt:lpstr>
      <vt:lpstr>Tools Review</vt:lpstr>
      <vt:lpstr>Experimental Setup</vt:lpstr>
      <vt:lpstr>PowerPoint Presentation</vt:lpstr>
      <vt:lpstr>KEY POINT DETECTION FRameworks</vt:lpstr>
      <vt:lpstr>Work Progress</vt:lpstr>
      <vt:lpstr>Sensor BHI260AP</vt:lpstr>
      <vt:lpstr>PowerPoint Presentation</vt:lpstr>
      <vt:lpstr>Work Planning</vt:lpstr>
      <vt:lpstr>Future Work Planning</vt:lpstr>
      <vt:lpstr>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2023-02-01T14:27:21Z</dcterms:created>
  <dcterms:modified xsi:type="dcterms:W3CDTF">2023-02-05T23:34:05Z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